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59" r:id="rId5"/>
    <p:sldId id="267" r:id="rId6"/>
    <p:sldId id="260" r:id="rId7"/>
    <p:sldId id="263" r:id="rId8"/>
    <p:sldId id="262" r:id="rId9"/>
    <p:sldId id="268" r:id="rId10"/>
    <p:sldId id="265" r:id="rId11"/>
    <p:sldId id="264" r:id="rId12"/>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8A46"/>
    <a:srgbClr val="016F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1"/>
  </p:normalViewPr>
  <p:slideViewPr>
    <p:cSldViewPr>
      <p:cViewPr varScale="1">
        <p:scale>
          <a:sx n="71" d="100"/>
          <a:sy n="71" d="100"/>
        </p:scale>
        <p:origin x="420"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D44322BC-057B-3148-B255-82F3D5C65650}" type="datetimeFigureOut">
              <a:t>9/24/2024</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9CA579F1-34B7-F54F-8C97-BBFDED7CBC74}" type="slidenum">
              <a:t>‹#›</a:t>
            </a:fld>
            <a:endParaRPr lang="en-US"/>
          </a:p>
        </p:txBody>
      </p:sp>
    </p:spTree>
    <p:extLst>
      <p:ext uri="{BB962C8B-B14F-4D97-AF65-F5344CB8AC3E}">
        <p14:creationId xmlns:p14="http://schemas.microsoft.com/office/powerpoint/2010/main" val="1838224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A579F1-34B7-F54F-8C97-BBFDED7CBC74}" type="slidenum">
              <a:t>7</a:t>
            </a:fld>
            <a:endParaRPr lang="en-US"/>
          </a:p>
        </p:txBody>
      </p:sp>
    </p:spTree>
    <p:extLst>
      <p:ext uri="{BB962C8B-B14F-4D97-AF65-F5344CB8AC3E}">
        <p14:creationId xmlns:p14="http://schemas.microsoft.com/office/powerpoint/2010/main" val="2204191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A579F1-34B7-F54F-8C97-BBFDED7CBC74}" type="slidenum">
              <a:t>8</a:t>
            </a:fld>
            <a:endParaRPr lang="en-US"/>
          </a:p>
        </p:txBody>
      </p:sp>
    </p:spTree>
    <p:extLst>
      <p:ext uri="{BB962C8B-B14F-4D97-AF65-F5344CB8AC3E}">
        <p14:creationId xmlns:p14="http://schemas.microsoft.com/office/powerpoint/2010/main" val="2202413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A579F1-34B7-F54F-8C97-BBFDED7CBC74}" type="slidenum">
              <a:t>9</a:t>
            </a:fld>
            <a:endParaRPr lang="en-US"/>
          </a:p>
        </p:txBody>
      </p:sp>
    </p:spTree>
    <p:extLst>
      <p:ext uri="{BB962C8B-B14F-4D97-AF65-F5344CB8AC3E}">
        <p14:creationId xmlns:p14="http://schemas.microsoft.com/office/powerpoint/2010/main" val="511759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A579F1-34B7-F54F-8C97-BBFDED7CBC74}" type="slidenum">
              <a:t>10</a:t>
            </a:fld>
            <a:endParaRPr lang="en-US"/>
          </a:p>
        </p:txBody>
      </p:sp>
    </p:spTree>
    <p:extLst>
      <p:ext uri="{BB962C8B-B14F-4D97-AF65-F5344CB8AC3E}">
        <p14:creationId xmlns:p14="http://schemas.microsoft.com/office/powerpoint/2010/main" val="1272916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A579F1-34B7-F54F-8C97-BBFDED7CBC74}" type="slidenum">
              <a:t>11</a:t>
            </a:fld>
            <a:endParaRPr lang="en-US"/>
          </a:p>
        </p:txBody>
      </p:sp>
    </p:spTree>
    <p:extLst>
      <p:ext uri="{BB962C8B-B14F-4D97-AF65-F5344CB8AC3E}">
        <p14:creationId xmlns:p14="http://schemas.microsoft.com/office/powerpoint/2010/main" val="3358037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2350" b="0" i="0">
                <a:solidFill>
                  <a:schemeClr val="tx1"/>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1800" b="1" i="0">
                <a:solidFill>
                  <a:srgbClr val="6C615C"/>
                </a:solidFill>
                <a:latin typeface="PT Sans"/>
                <a:cs typeface="PT San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5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1" i="0">
                <a:solidFill>
                  <a:srgbClr val="6C615C"/>
                </a:solidFill>
                <a:latin typeface="PT Sans"/>
                <a:cs typeface="PT San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50" b="0"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48055" y="457304"/>
            <a:ext cx="3703320" cy="92075"/>
          </a:xfrm>
          <a:custGeom>
            <a:avLst/>
            <a:gdLst/>
            <a:ahLst/>
            <a:cxnLst/>
            <a:rect l="l" t="t" r="r" b="b"/>
            <a:pathLst>
              <a:path w="3703320" h="92075">
                <a:moveTo>
                  <a:pt x="3703320" y="0"/>
                </a:moveTo>
                <a:lnTo>
                  <a:pt x="0" y="0"/>
                </a:lnTo>
                <a:lnTo>
                  <a:pt x="0" y="91462"/>
                </a:lnTo>
                <a:lnTo>
                  <a:pt x="3703320" y="91462"/>
                </a:lnTo>
                <a:lnTo>
                  <a:pt x="3703320" y="0"/>
                </a:lnTo>
                <a:close/>
              </a:path>
            </a:pathLst>
          </a:custGeom>
          <a:solidFill>
            <a:srgbClr val="1C76BA"/>
          </a:solidFill>
        </p:spPr>
        <p:txBody>
          <a:bodyPr wrap="square" lIns="0" tIns="0" rIns="0" bIns="0" rtlCol="0"/>
          <a:lstStyle/>
          <a:p>
            <a:endParaRPr/>
          </a:p>
        </p:txBody>
      </p:sp>
      <p:sp>
        <p:nvSpPr>
          <p:cNvPr id="17" name="bg object 17"/>
          <p:cNvSpPr/>
          <p:nvPr/>
        </p:nvSpPr>
        <p:spPr>
          <a:xfrm>
            <a:off x="8037576" y="457304"/>
            <a:ext cx="3703320" cy="92075"/>
          </a:xfrm>
          <a:custGeom>
            <a:avLst/>
            <a:gdLst/>
            <a:ahLst/>
            <a:cxnLst/>
            <a:rect l="l" t="t" r="r" b="b"/>
            <a:pathLst>
              <a:path w="3703320" h="92075">
                <a:moveTo>
                  <a:pt x="3703320" y="0"/>
                </a:moveTo>
                <a:lnTo>
                  <a:pt x="0" y="0"/>
                </a:lnTo>
                <a:lnTo>
                  <a:pt x="0" y="91462"/>
                </a:lnTo>
                <a:lnTo>
                  <a:pt x="3703320" y="91462"/>
                </a:lnTo>
                <a:lnTo>
                  <a:pt x="3703320" y="0"/>
                </a:lnTo>
                <a:close/>
              </a:path>
            </a:pathLst>
          </a:custGeom>
          <a:solidFill>
            <a:srgbClr val="0F9B73"/>
          </a:solidFill>
        </p:spPr>
        <p:txBody>
          <a:bodyPr wrap="square" lIns="0" tIns="0" rIns="0" bIns="0" rtlCol="0"/>
          <a:lstStyle/>
          <a:p>
            <a:endParaRPr/>
          </a:p>
        </p:txBody>
      </p:sp>
      <p:sp>
        <p:nvSpPr>
          <p:cNvPr id="18" name="bg object 18"/>
          <p:cNvSpPr/>
          <p:nvPr/>
        </p:nvSpPr>
        <p:spPr>
          <a:xfrm>
            <a:off x="4242815" y="457304"/>
            <a:ext cx="3703320" cy="92075"/>
          </a:xfrm>
          <a:custGeom>
            <a:avLst/>
            <a:gdLst/>
            <a:ahLst/>
            <a:cxnLst/>
            <a:rect l="l" t="t" r="r" b="b"/>
            <a:pathLst>
              <a:path w="3703320" h="92075">
                <a:moveTo>
                  <a:pt x="3703320" y="0"/>
                </a:moveTo>
                <a:lnTo>
                  <a:pt x="0" y="0"/>
                </a:lnTo>
                <a:lnTo>
                  <a:pt x="0" y="91462"/>
                </a:lnTo>
                <a:lnTo>
                  <a:pt x="3703320" y="91462"/>
                </a:lnTo>
                <a:lnTo>
                  <a:pt x="3703320" y="0"/>
                </a:lnTo>
                <a:close/>
              </a:path>
            </a:pathLst>
          </a:custGeom>
          <a:solidFill>
            <a:srgbClr val="8AC441"/>
          </a:solidFill>
        </p:spPr>
        <p:txBody>
          <a:bodyPr wrap="square" lIns="0" tIns="0" rIns="0" bIns="0" rtlCol="0"/>
          <a:lstStyle/>
          <a:p>
            <a:endParaRPr/>
          </a:p>
        </p:txBody>
      </p:sp>
      <p:pic>
        <p:nvPicPr>
          <p:cNvPr id="19" name="bg object 19"/>
          <p:cNvPicPr/>
          <p:nvPr/>
        </p:nvPicPr>
        <p:blipFill>
          <a:blip r:embed="rId2" cstate="print"/>
          <a:stretch>
            <a:fillRect/>
          </a:stretch>
        </p:blipFill>
        <p:spPr>
          <a:xfrm>
            <a:off x="5285232" y="6210332"/>
            <a:ext cx="1581912" cy="576066"/>
          </a:xfrm>
          <a:prstGeom prst="rect">
            <a:avLst/>
          </a:prstGeom>
        </p:spPr>
      </p:pic>
      <p:sp>
        <p:nvSpPr>
          <p:cNvPr id="20" name="bg object 20"/>
          <p:cNvSpPr/>
          <p:nvPr/>
        </p:nvSpPr>
        <p:spPr>
          <a:xfrm>
            <a:off x="0" y="5688990"/>
            <a:ext cx="12189460" cy="1170940"/>
          </a:xfrm>
          <a:custGeom>
            <a:avLst/>
            <a:gdLst/>
            <a:ahLst/>
            <a:cxnLst/>
            <a:rect l="l" t="t" r="r" b="b"/>
            <a:pathLst>
              <a:path w="12189460" h="1170940">
                <a:moveTo>
                  <a:pt x="12188952" y="0"/>
                </a:moveTo>
                <a:lnTo>
                  <a:pt x="0" y="0"/>
                </a:lnTo>
                <a:lnTo>
                  <a:pt x="0" y="1170724"/>
                </a:lnTo>
                <a:lnTo>
                  <a:pt x="12188952" y="1170724"/>
                </a:lnTo>
                <a:lnTo>
                  <a:pt x="12188952" y="0"/>
                </a:lnTo>
                <a:close/>
              </a:path>
            </a:pathLst>
          </a:custGeom>
          <a:solidFill>
            <a:srgbClr val="1C76BA"/>
          </a:solidFill>
        </p:spPr>
        <p:txBody>
          <a:bodyPr wrap="square" lIns="0" tIns="0" rIns="0" bIns="0" rtlCol="0"/>
          <a:lstStyle/>
          <a:p>
            <a:endParaRPr/>
          </a:p>
        </p:txBody>
      </p:sp>
      <p:pic>
        <p:nvPicPr>
          <p:cNvPr id="21" name="bg object 21"/>
          <p:cNvPicPr/>
          <p:nvPr/>
        </p:nvPicPr>
        <p:blipFill>
          <a:blip r:embed="rId3" cstate="print"/>
          <a:stretch>
            <a:fillRect/>
          </a:stretch>
        </p:blipFill>
        <p:spPr>
          <a:xfrm>
            <a:off x="2871216" y="4573178"/>
            <a:ext cx="6355080" cy="758919"/>
          </a:xfrm>
          <a:prstGeom prst="rect">
            <a:avLst/>
          </a:prstGeom>
        </p:spPr>
      </p:pic>
      <p:sp>
        <p:nvSpPr>
          <p:cNvPr id="2" name="Holder 2"/>
          <p:cNvSpPr>
            <a:spLocks noGrp="1"/>
          </p:cNvSpPr>
          <p:nvPr>
            <p:ph type="title"/>
          </p:nvPr>
        </p:nvSpPr>
        <p:spPr/>
        <p:txBody>
          <a:bodyPr lIns="0" tIns="0" rIns="0" bIns="0"/>
          <a:lstStyle>
            <a:lvl1pPr>
              <a:defRPr sz="235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48055" y="457304"/>
            <a:ext cx="3703320" cy="92075"/>
          </a:xfrm>
          <a:custGeom>
            <a:avLst/>
            <a:gdLst/>
            <a:ahLst/>
            <a:cxnLst/>
            <a:rect l="l" t="t" r="r" b="b"/>
            <a:pathLst>
              <a:path w="3703320" h="92075">
                <a:moveTo>
                  <a:pt x="3703320" y="0"/>
                </a:moveTo>
                <a:lnTo>
                  <a:pt x="0" y="0"/>
                </a:lnTo>
                <a:lnTo>
                  <a:pt x="0" y="91462"/>
                </a:lnTo>
                <a:lnTo>
                  <a:pt x="3703320" y="91462"/>
                </a:lnTo>
                <a:lnTo>
                  <a:pt x="3703320" y="0"/>
                </a:lnTo>
                <a:close/>
              </a:path>
            </a:pathLst>
          </a:custGeom>
          <a:solidFill>
            <a:srgbClr val="1C76BA"/>
          </a:solidFill>
        </p:spPr>
        <p:txBody>
          <a:bodyPr wrap="square" lIns="0" tIns="0" rIns="0" bIns="0" rtlCol="0"/>
          <a:lstStyle/>
          <a:p>
            <a:endParaRPr/>
          </a:p>
        </p:txBody>
      </p:sp>
      <p:sp>
        <p:nvSpPr>
          <p:cNvPr id="17" name="bg object 17"/>
          <p:cNvSpPr/>
          <p:nvPr/>
        </p:nvSpPr>
        <p:spPr>
          <a:xfrm>
            <a:off x="8037576" y="457304"/>
            <a:ext cx="3703320" cy="92075"/>
          </a:xfrm>
          <a:custGeom>
            <a:avLst/>
            <a:gdLst/>
            <a:ahLst/>
            <a:cxnLst/>
            <a:rect l="l" t="t" r="r" b="b"/>
            <a:pathLst>
              <a:path w="3703320" h="92075">
                <a:moveTo>
                  <a:pt x="3703320" y="0"/>
                </a:moveTo>
                <a:lnTo>
                  <a:pt x="0" y="0"/>
                </a:lnTo>
                <a:lnTo>
                  <a:pt x="0" y="91462"/>
                </a:lnTo>
                <a:lnTo>
                  <a:pt x="3703320" y="91462"/>
                </a:lnTo>
                <a:lnTo>
                  <a:pt x="3703320" y="0"/>
                </a:lnTo>
                <a:close/>
              </a:path>
            </a:pathLst>
          </a:custGeom>
          <a:solidFill>
            <a:srgbClr val="0F9B73"/>
          </a:solidFill>
        </p:spPr>
        <p:txBody>
          <a:bodyPr wrap="square" lIns="0" tIns="0" rIns="0" bIns="0" rtlCol="0"/>
          <a:lstStyle/>
          <a:p>
            <a:endParaRPr/>
          </a:p>
        </p:txBody>
      </p:sp>
      <p:sp>
        <p:nvSpPr>
          <p:cNvPr id="18" name="bg object 18"/>
          <p:cNvSpPr/>
          <p:nvPr/>
        </p:nvSpPr>
        <p:spPr>
          <a:xfrm>
            <a:off x="4242815" y="457304"/>
            <a:ext cx="3703320" cy="92075"/>
          </a:xfrm>
          <a:custGeom>
            <a:avLst/>
            <a:gdLst/>
            <a:ahLst/>
            <a:cxnLst/>
            <a:rect l="l" t="t" r="r" b="b"/>
            <a:pathLst>
              <a:path w="3703320" h="92075">
                <a:moveTo>
                  <a:pt x="3703320" y="0"/>
                </a:moveTo>
                <a:lnTo>
                  <a:pt x="0" y="0"/>
                </a:lnTo>
                <a:lnTo>
                  <a:pt x="0" y="91462"/>
                </a:lnTo>
                <a:lnTo>
                  <a:pt x="3703320" y="91462"/>
                </a:lnTo>
                <a:lnTo>
                  <a:pt x="3703320" y="0"/>
                </a:lnTo>
                <a:close/>
              </a:path>
            </a:pathLst>
          </a:custGeom>
          <a:solidFill>
            <a:srgbClr val="8AC441"/>
          </a:solidFill>
        </p:spPr>
        <p:txBody>
          <a:bodyPr wrap="square" lIns="0" tIns="0" rIns="0" bIns="0" rtlCol="0"/>
          <a:lstStyle/>
          <a:p>
            <a:endParaRPr/>
          </a:p>
        </p:txBody>
      </p:sp>
      <p:pic>
        <p:nvPicPr>
          <p:cNvPr id="19" name="bg object 19"/>
          <p:cNvPicPr/>
          <p:nvPr/>
        </p:nvPicPr>
        <p:blipFill>
          <a:blip r:embed="rId7" cstate="print"/>
          <a:stretch>
            <a:fillRect/>
          </a:stretch>
        </p:blipFill>
        <p:spPr>
          <a:xfrm>
            <a:off x="5285232" y="6210332"/>
            <a:ext cx="1581912" cy="576066"/>
          </a:xfrm>
          <a:prstGeom prst="rect">
            <a:avLst/>
          </a:prstGeom>
        </p:spPr>
      </p:pic>
      <p:sp>
        <p:nvSpPr>
          <p:cNvPr id="2" name="Holder 2"/>
          <p:cNvSpPr>
            <a:spLocks noGrp="1"/>
          </p:cNvSpPr>
          <p:nvPr>
            <p:ph type="title"/>
          </p:nvPr>
        </p:nvSpPr>
        <p:spPr>
          <a:xfrm>
            <a:off x="4103623" y="343027"/>
            <a:ext cx="7828915" cy="388620"/>
          </a:xfrm>
          <a:prstGeom prst="rect">
            <a:avLst/>
          </a:prstGeom>
        </p:spPr>
        <p:txBody>
          <a:bodyPr wrap="square" lIns="0" tIns="0" rIns="0" bIns="0">
            <a:spAutoFit/>
          </a:bodyPr>
          <a:lstStyle>
            <a:lvl1pPr>
              <a:defRPr sz="2350" b="0" i="0">
                <a:solidFill>
                  <a:schemeClr val="tx1"/>
                </a:solidFill>
                <a:latin typeface="Arial"/>
                <a:cs typeface="Arial"/>
              </a:defRPr>
            </a:lvl1pPr>
          </a:lstStyle>
          <a:p>
            <a:endParaRPr/>
          </a:p>
        </p:txBody>
      </p:sp>
      <p:sp>
        <p:nvSpPr>
          <p:cNvPr id="3" name="Holder 3"/>
          <p:cNvSpPr>
            <a:spLocks noGrp="1"/>
          </p:cNvSpPr>
          <p:nvPr>
            <p:ph type="body" idx="1"/>
          </p:nvPr>
        </p:nvSpPr>
        <p:spPr>
          <a:xfrm>
            <a:off x="659536" y="2102802"/>
            <a:ext cx="10593070" cy="3853815"/>
          </a:xfrm>
          <a:prstGeom prst="rect">
            <a:avLst/>
          </a:prstGeom>
        </p:spPr>
        <p:txBody>
          <a:bodyPr wrap="square" lIns="0" tIns="0" rIns="0" bIns="0">
            <a:spAutoFit/>
          </a:bodyPr>
          <a:lstStyle>
            <a:lvl1pPr>
              <a:defRPr sz="1800" b="1" i="0">
                <a:solidFill>
                  <a:srgbClr val="6C615C"/>
                </a:solidFill>
                <a:latin typeface="PT Sans"/>
                <a:cs typeface="PT Sans"/>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9/24/2024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2" Type="http://schemas.openxmlformats.org/officeDocument/2006/relationships/hyperlink" Target="https://www.npr.org/sections/health-shots/2019/06/11/729314248/to-save-the-science-poster-researchers-want-to-kill-it-and-start-ov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Arlene@gcnf.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hyperlink" Target="https://doi.org/10.3389/fpubh.2022.871866" TargetMode="Externa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hyperlink" Target="https://doi.org/10.1371/journal.pgph.0002742" TargetMode="Externa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1858086"/>
            <a:ext cx="10286999" cy="2226945"/>
          </a:xfrm>
          <a:prstGeom prst="rect">
            <a:avLst/>
          </a:prstGeom>
        </p:spPr>
        <p:txBody>
          <a:bodyPr vert="horz" wrap="square" lIns="0" tIns="15240" rIns="0" bIns="0" rtlCol="0">
            <a:spAutoFit/>
          </a:bodyPr>
          <a:lstStyle/>
          <a:p>
            <a:pPr marL="12065" marR="5080" algn="ctr">
              <a:lnSpc>
                <a:spcPct val="100200"/>
              </a:lnSpc>
              <a:spcBef>
                <a:spcPts val="120"/>
              </a:spcBef>
            </a:pPr>
            <a:r>
              <a:rPr sz="4800" b="1" dirty="0">
                <a:solidFill>
                  <a:srgbClr val="006FC0"/>
                </a:solidFill>
                <a:latin typeface="PT Serif" panose="020A0603040505020204" pitchFamily="18" charset="77"/>
              </a:rPr>
              <a:t>2024</a:t>
            </a:r>
            <a:r>
              <a:rPr sz="4800" b="1" spc="-80" dirty="0">
                <a:solidFill>
                  <a:srgbClr val="006FC0"/>
                </a:solidFill>
                <a:latin typeface="PT Serif" panose="020A0603040505020204" pitchFamily="18" charset="77"/>
              </a:rPr>
              <a:t> </a:t>
            </a:r>
            <a:r>
              <a:rPr sz="4800" b="1" dirty="0">
                <a:solidFill>
                  <a:srgbClr val="006FC0"/>
                </a:solidFill>
                <a:latin typeface="PT Serif" panose="020A0603040505020204" pitchFamily="18" charset="77"/>
              </a:rPr>
              <a:t>Global</a:t>
            </a:r>
            <a:r>
              <a:rPr sz="4800" b="1" spc="-105" dirty="0">
                <a:solidFill>
                  <a:srgbClr val="006FC0"/>
                </a:solidFill>
                <a:latin typeface="PT Serif" panose="020A0603040505020204" pitchFamily="18" charset="77"/>
              </a:rPr>
              <a:t> </a:t>
            </a:r>
            <a:r>
              <a:rPr sz="4800" b="1" dirty="0">
                <a:solidFill>
                  <a:srgbClr val="006FC0"/>
                </a:solidFill>
                <a:latin typeface="PT Serif" panose="020A0603040505020204" pitchFamily="18" charset="77"/>
              </a:rPr>
              <a:t>Child</a:t>
            </a:r>
            <a:r>
              <a:rPr sz="4800" b="1" spc="-55" dirty="0">
                <a:solidFill>
                  <a:srgbClr val="006FC0"/>
                </a:solidFill>
                <a:latin typeface="PT Serif" panose="020A0603040505020204" pitchFamily="18" charset="77"/>
              </a:rPr>
              <a:t> </a:t>
            </a:r>
            <a:r>
              <a:rPr sz="4800" b="1" dirty="0">
                <a:solidFill>
                  <a:srgbClr val="006FC0"/>
                </a:solidFill>
                <a:latin typeface="PT Serif" panose="020A0603040505020204" pitchFamily="18" charset="77"/>
              </a:rPr>
              <a:t>Nutrition</a:t>
            </a:r>
            <a:r>
              <a:rPr sz="4800" b="1" spc="-114" dirty="0">
                <a:solidFill>
                  <a:srgbClr val="006FC0"/>
                </a:solidFill>
                <a:latin typeface="PT Serif" panose="020A0603040505020204" pitchFamily="18" charset="77"/>
              </a:rPr>
              <a:t> </a:t>
            </a:r>
            <a:r>
              <a:rPr sz="4800" b="1" spc="-10" dirty="0">
                <a:solidFill>
                  <a:srgbClr val="006FC0"/>
                </a:solidFill>
                <a:latin typeface="PT Serif" panose="020A0603040505020204" pitchFamily="18" charset="77"/>
              </a:rPr>
              <a:t>Forum </a:t>
            </a:r>
            <a:r>
              <a:rPr sz="4800" b="1" dirty="0">
                <a:solidFill>
                  <a:srgbClr val="006FC0"/>
                </a:solidFill>
                <a:latin typeface="PT Serif" panose="020A0603040505020204" pitchFamily="18" charset="77"/>
              </a:rPr>
              <a:t>Call</a:t>
            </a:r>
            <a:r>
              <a:rPr sz="4800" b="1" spc="-40" dirty="0">
                <a:solidFill>
                  <a:srgbClr val="006FC0"/>
                </a:solidFill>
                <a:latin typeface="PT Serif" panose="020A0603040505020204" pitchFamily="18" charset="77"/>
              </a:rPr>
              <a:t> </a:t>
            </a:r>
            <a:r>
              <a:rPr sz="4800" b="1" spc="-25" dirty="0">
                <a:solidFill>
                  <a:srgbClr val="006FC0"/>
                </a:solidFill>
                <a:latin typeface="PT Serif" panose="020A0603040505020204" pitchFamily="18" charset="77"/>
              </a:rPr>
              <a:t>for</a:t>
            </a:r>
            <a:endParaRPr sz="4800">
              <a:latin typeface="PT Serif" panose="020A0603040505020204" pitchFamily="18" charset="77"/>
            </a:endParaRPr>
          </a:p>
          <a:p>
            <a:pPr algn="ctr">
              <a:lnSpc>
                <a:spcPct val="100000"/>
              </a:lnSpc>
              <a:spcBef>
                <a:spcPts val="5"/>
              </a:spcBef>
            </a:pPr>
            <a:r>
              <a:rPr sz="4800" b="1" dirty="0">
                <a:solidFill>
                  <a:srgbClr val="42945F"/>
                </a:solidFill>
                <a:latin typeface="PT Serif" panose="020A0603040505020204" pitchFamily="18" charset="77"/>
              </a:rPr>
              <a:t>RESEARCH</a:t>
            </a:r>
            <a:r>
              <a:rPr sz="4800" b="1" spc="-220" dirty="0">
                <a:solidFill>
                  <a:srgbClr val="42945F"/>
                </a:solidFill>
                <a:latin typeface="PT Serif" panose="020A0603040505020204" pitchFamily="18" charset="77"/>
              </a:rPr>
              <a:t> </a:t>
            </a:r>
            <a:r>
              <a:rPr sz="4800" b="1" dirty="0">
                <a:solidFill>
                  <a:srgbClr val="42945F"/>
                </a:solidFill>
                <a:latin typeface="PT Serif" panose="020A0603040505020204" pitchFamily="18" charset="77"/>
              </a:rPr>
              <a:t>HEADLINE</a:t>
            </a:r>
            <a:r>
              <a:rPr sz="4800" b="1" spc="-175" dirty="0">
                <a:solidFill>
                  <a:srgbClr val="42945F"/>
                </a:solidFill>
                <a:latin typeface="PT Serif" panose="020A0603040505020204" pitchFamily="18" charset="77"/>
              </a:rPr>
              <a:t> </a:t>
            </a:r>
            <a:r>
              <a:rPr sz="4800" b="1" spc="-10" dirty="0">
                <a:solidFill>
                  <a:srgbClr val="42945F"/>
                </a:solidFill>
                <a:latin typeface="PT Serif" panose="020A0603040505020204" pitchFamily="18" charset="77"/>
              </a:rPr>
              <a:t>POSTERS</a:t>
            </a:r>
            <a:endParaRPr sz="4800">
              <a:latin typeface="PT Serif" panose="020A0603040505020204" pitchFamily="18" charset="77"/>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2D25CC72-8C19-19A7-7FFA-85B96E8368BD}"/>
              </a:ext>
            </a:extLst>
          </p:cNvPr>
          <p:cNvSpPr/>
          <p:nvPr/>
        </p:nvSpPr>
        <p:spPr>
          <a:xfrm>
            <a:off x="-4841" y="0"/>
            <a:ext cx="6781800" cy="687194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Ins="182880" rtlCol="0" anchor="ctr"/>
          <a:lstStyle/>
          <a:p>
            <a:pPr algn="ctr">
              <a:lnSpc>
                <a:spcPct val="150000"/>
              </a:lnSpc>
            </a:pPr>
            <a:endParaRPr lang="en-US" sz="3600" b="1" dirty="0">
              <a:ln>
                <a:solidFill>
                  <a:schemeClr val="accent1"/>
                </a:solidFill>
              </a:ln>
              <a:solidFill>
                <a:schemeClr val="bg1"/>
              </a:solidFill>
              <a:latin typeface="PT Sans" panose="020B0503020203020204" pitchFamily="34" charset="77"/>
            </a:endParaRPr>
          </a:p>
          <a:p>
            <a:pPr algn="ctr">
              <a:lnSpc>
                <a:spcPct val="150000"/>
              </a:lnSpc>
            </a:pPr>
            <a:r>
              <a:rPr lang="en-US" sz="3600" b="1" dirty="0">
                <a:ln>
                  <a:solidFill>
                    <a:schemeClr val="accent1"/>
                  </a:solidFill>
                </a:ln>
                <a:solidFill>
                  <a:schemeClr val="bg1"/>
                </a:solidFill>
                <a:latin typeface="PT Sans" panose="020B0503020203020204" pitchFamily="34" charset="77"/>
              </a:rPr>
              <a:t>The headline (the main point from your study) goes here (size 36 font),  </a:t>
            </a:r>
          </a:p>
          <a:p>
            <a:pPr algn="ctr">
              <a:lnSpc>
                <a:spcPct val="150000"/>
              </a:lnSpc>
            </a:pPr>
            <a:r>
              <a:rPr lang="en-US" sz="3600" b="1" dirty="0">
                <a:ln>
                  <a:solidFill>
                    <a:schemeClr val="accent1"/>
                  </a:solidFill>
                </a:ln>
                <a:solidFill>
                  <a:schemeClr val="bg1"/>
                </a:solidFill>
                <a:latin typeface="PT Sans" panose="020B0503020203020204" pitchFamily="34" charset="77"/>
              </a:rPr>
              <a:t>in 25 words or less–</a:t>
            </a:r>
            <a:r>
              <a:rPr lang="en-US" sz="2800" b="1" dirty="0">
                <a:ln>
                  <a:solidFill>
                    <a:schemeClr val="accent1"/>
                  </a:solidFill>
                </a:ln>
                <a:solidFill>
                  <a:schemeClr val="bg1"/>
                </a:solidFill>
                <a:latin typeface="PT Sans" panose="020B0503020203020204" pitchFamily="34" charset="77"/>
              </a:rPr>
              <a:t> </a:t>
            </a:r>
          </a:p>
          <a:p>
            <a:pPr algn="ctr">
              <a:lnSpc>
                <a:spcPct val="150000"/>
              </a:lnSpc>
            </a:pPr>
            <a:r>
              <a:rPr lang="en-US" sz="4800" b="1" dirty="0">
                <a:ln>
                  <a:solidFill>
                    <a:schemeClr val="accent1"/>
                  </a:solidFill>
                </a:ln>
                <a:solidFill>
                  <a:schemeClr val="bg1"/>
                </a:solidFill>
                <a:latin typeface="PT Sans" panose="020B0503020203020204" pitchFamily="34" charset="77"/>
              </a:rPr>
              <a:t>with key part in 48 font</a:t>
            </a:r>
          </a:p>
          <a:p>
            <a:pPr algn="ctr">
              <a:lnSpc>
                <a:spcPct val="150000"/>
              </a:lnSpc>
            </a:pPr>
            <a:endParaRPr lang="en-US" sz="3400" b="1" dirty="0">
              <a:solidFill>
                <a:schemeClr val="bg1"/>
              </a:solidFill>
              <a:latin typeface="PT Sans" panose="020B0503020203020204" pitchFamily="34" charset="77"/>
            </a:endParaRPr>
          </a:p>
        </p:txBody>
      </p:sp>
      <p:pic>
        <p:nvPicPr>
          <p:cNvPr id="27" name="object 27"/>
          <p:cNvPicPr/>
          <p:nvPr/>
        </p:nvPicPr>
        <p:blipFill>
          <a:blip r:embed="rId3" cstate="print"/>
          <a:stretch>
            <a:fillRect/>
          </a:stretch>
        </p:blipFill>
        <p:spPr>
          <a:xfrm>
            <a:off x="7539532" y="6232190"/>
            <a:ext cx="1451495" cy="508863"/>
          </a:xfrm>
          <a:prstGeom prst="rect">
            <a:avLst/>
          </a:prstGeom>
        </p:spPr>
      </p:pic>
      <p:pic>
        <p:nvPicPr>
          <p:cNvPr id="28" name="object 28"/>
          <p:cNvPicPr/>
          <p:nvPr/>
        </p:nvPicPr>
        <p:blipFill>
          <a:blip r:embed="rId4" cstate="print"/>
          <a:stretch>
            <a:fillRect/>
          </a:stretch>
        </p:blipFill>
        <p:spPr>
          <a:xfrm>
            <a:off x="9753600" y="6053128"/>
            <a:ext cx="1979603" cy="804872"/>
          </a:xfrm>
          <a:prstGeom prst="rect">
            <a:avLst/>
          </a:prstGeom>
        </p:spPr>
      </p:pic>
      <p:sp>
        <p:nvSpPr>
          <p:cNvPr id="30" name="TextBox 29">
            <a:extLst>
              <a:ext uri="{FF2B5EF4-FFF2-40B4-BE49-F238E27FC236}">
                <a16:creationId xmlns:a16="http://schemas.microsoft.com/office/drawing/2014/main" id="{53D93164-3EA2-941D-BFD7-CF20F3387D8D}"/>
              </a:ext>
            </a:extLst>
          </p:cNvPr>
          <p:cNvSpPr txBox="1"/>
          <p:nvPr/>
        </p:nvSpPr>
        <p:spPr>
          <a:xfrm>
            <a:off x="92934" y="194501"/>
            <a:ext cx="4326666" cy="369332"/>
          </a:xfrm>
          <a:prstGeom prst="rect">
            <a:avLst/>
          </a:prstGeom>
          <a:noFill/>
        </p:spPr>
        <p:txBody>
          <a:bodyPr wrap="square" rtlCol="0">
            <a:spAutoFit/>
          </a:bodyPr>
          <a:lstStyle/>
          <a:p>
            <a:r>
              <a:rPr lang="en-US" i="1" dirty="0">
                <a:solidFill>
                  <a:schemeClr val="bg1"/>
                </a:solidFill>
                <a:latin typeface="PT Sans" panose="020B0503020203020204" pitchFamily="34" charset="77"/>
              </a:rPr>
              <a:t>Template option 2 for your use, if desired</a:t>
            </a:r>
          </a:p>
        </p:txBody>
      </p:sp>
      <p:sp>
        <p:nvSpPr>
          <p:cNvPr id="2" name="object 2"/>
          <p:cNvSpPr txBox="1"/>
          <p:nvPr/>
        </p:nvSpPr>
        <p:spPr>
          <a:xfrm>
            <a:off x="7010400" y="194500"/>
            <a:ext cx="4924230" cy="444994"/>
          </a:xfrm>
          <a:prstGeom prst="rect">
            <a:avLst/>
          </a:prstGeom>
        </p:spPr>
        <p:txBody>
          <a:bodyPr vert="horz" wrap="square" lIns="0" tIns="13970" rIns="0" bIns="0" rtlCol="0">
            <a:spAutoFit/>
          </a:bodyPr>
          <a:lstStyle/>
          <a:p>
            <a:pPr marL="12700" algn="l">
              <a:lnSpc>
                <a:spcPct val="100000"/>
              </a:lnSpc>
              <a:spcBef>
                <a:spcPts val="110"/>
              </a:spcBef>
            </a:pPr>
            <a:r>
              <a:rPr lang="en-US" sz="2800" b="1" spc="-85" dirty="0">
                <a:solidFill>
                  <a:schemeClr val="accent3">
                    <a:lumMod val="50000"/>
                  </a:schemeClr>
                </a:solidFill>
                <a:latin typeface="PT Sans" panose="020B0503020203020204" pitchFamily="34" charset="77"/>
                <a:cs typeface="Arial"/>
              </a:rPr>
              <a:t>Name of your paper/study</a:t>
            </a:r>
            <a:endParaRPr sz="2800" dirty="0">
              <a:solidFill>
                <a:schemeClr val="accent3">
                  <a:lumMod val="50000"/>
                </a:schemeClr>
              </a:solidFill>
              <a:latin typeface="PT Sans" panose="020B0503020203020204" pitchFamily="34" charset="77"/>
              <a:cs typeface="Arial"/>
            </a:endParaRPr>
          </a:p>
        </p:txBody>
      </p:sp>
      <p:sp>
        <p:nvSpPr>
          <p:cNvPr id="34" name="TextBox 33">
            <a:extLst>
              <a:ext uri="{FF2B5EF4-FFF2-40B4-BE49-F238E27FC236}">
                <a16:creationId xmlns:a16="http://schemas.microsoft.com/office/drawing/2014/main" id="{3EC4F516-43FC-C7BC-DD6E-902153A47914}"/>
              </a:ext>
            </a:extLst>
          </p:cNvPr>
          <p:cNvSpPr txBox="1"/>
          <p:nvPr/>
        </p:nvSpPr>
        <p:spPr>
          <a:xfrm>
            <a:off x="7010400" y="2298325"/>
            <a:ext cx="4983173" cy="369332"/>
          </a:xfrm>
          <a:prstGeom prst="rect">
            <a:avLst/>
          </a:prstGeom>
          <a:noFill/>
        </p:spPr>
        <p:txBody>
          <a:bodyPr wrap="square" rtlCol="0">
            <a:spAutoFit/>
          </a:bodyPr>
          <a:lstStyle/>
          <a:p>
            <a:pPr algn="l"/>
            <a:r>
              <a:rPr lang="en-US" i="1" dirty="0">
                <a:solidFill>
                  <a:schemeClr val="accent3">
                    <a:lumMod val="50000"/>
                  </a:schemeClr>
                </a:solidFill>
                <a:effectLst/>
                <a:latin typeface="PT Sans" panose="020B0503020203020204" pitchFamily="34" charset="77"/>
              </a:rPr>
              <a:t>Introduction goes here, in 50 words or less</a:t>
            </a:r>
          </a:p>
        </p:txBody>
      </p:sp>
      <p:sp>
        <p:nvSpPr>
          <p:cNvPr id="3" name="TextBox 2">
            <a:extLst>
              <a:ext uri="{FF2B5EF4-FFF2-40B4-BE49-F238E27FC236}">
                <a16:creationId xmlns:a16="http://schemas.microsoft.com/office/drawing/2014/main" id="{7CD81262-34A4-A28C-86CA-ED31AADB5184}"/>
              </a:ext>
            </a:extLst>
          </p:cNvPr>
          <p:cNvSpPr txBox="1"/>
          <p:nvPr/>
        </p:nvSpPr>
        <p:spPr>
          <a:xfrm>
            <a:off x="6999514" y="4171852"/>
            <a:ext cx="950079" cy="923330"/>
          </a:xfrm>
          <a:prstGeom prst="rect">
            <a:avLst/>
          </a:prstGeom>
          <a:noFill/>
        </p:spPr>
        <p:txBody>
          <a:bodyPr wrap="square" rtlCol="0">
            <a:spAutoFit/>
          </a:bodyPr>
          <a:lstStyle/>
          <a:p>
            <a:pPr algn="ctr"/>
            <a:r>
              <a:rPr lang="en-US" dirty="0"/>
              <a:t>QR code, if desired</a:t>
            </a:r>
          </a:p>
        </p:txBody>
      </p:sp>
      <p:sp>
        <p:nvSpPr>
          <p:cNvPr id="5" name="TextBox 4">
            <a:extLst>
              <a:ext uri="{FF2B5EF4-FFF2-40B4-BE49-F238E27FC236}">
                <a16:creationId xmlns:a16="http://schemas.microsoft.com/office/drawing/2014/main" id="{B55C874B-4CDE-8CC4-A75F-5AFBBB2C3D26}"/>
              </a:ext>
            </a:extLst>
          </p:cNvPr>
          <p:cNvSpPr txBox="1"/>
          <p:nvPr/>
        </p:nvSpPr>
        <p:spPr>
          <a:xfrm rot="10800000" flipV="1">
            <a:off x="8458199" y="4160965"/>
            <a:ext cx="2743199" cy="923330"/>
          </a:xfrm>
          <a:prstGeom prst="rect">
            <a:avLst/>
          </a:prstGeom>
          <a:noFill/>
        </p:spPr>
        <p:txBody>
          <a:bodyPr wrap="square" rtlCol="0">
            <a:spAutoFit/>
          </a:bodyPr>
          <a:lstStyle/>
          <a:p>
            <a:r>
              <a:rPr lang="en-US" dirty="0"/>
              <a:t>Citation, complete with author names, study title, publication, date, and </a:t>
            </a:r>
            <a:r>
              <a:rPr lang="en-US" dirty="0" err="1"/>
              <a:t>url</a:t>
            </a:r>
            <a:r>
              <a:rPr lang="en-US" dirty="0"/>
              <a:t> </a:t>
            </a:r>
          </a:p>
        </p:txBody>
      </p:sp>
    </p:spTree>
    <p:extLst>
      <p:ext uri="{BB962C8B-B14F-4D97-AF65-F5344CB8AC3E}">
        <p14:creationId xmlns:p14="http://schemas.microsoft.com/office/powerpoint/2010/main" val="704717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7" name="object 27"/>
          <p:cNvPicPr/>
          <p:nvPr/>
        </p:nvPicPr>
        <p:blipFill>
          <a:blip r:embed="rId3" cstate="print"/>
          <a:stretch>
            <a:fillRect/>
          </a:stretch>
        </p:blipFill>
        <p:spPr>
          <a:xfrm>
            <a:off x="678130" y="6164371"/>
            <a:ext cx="1451495" cy="508863"/>
          </a:xfrm>
          <a:prstGeom prst="rect">
            <a:avLst/>
          </a:prstGeom>
        </p:spPr>
      </p:pic>
      <p:pic>
        <p:nvPicPr>
          <p:cNvPr id="28" name="object 28"/>
          <p:cNvPicPr/>
          <p:nvPr/>
        </p:nvPicPr>
        <p:blipFill>
          <a:blip r:embed="rId4" cstate="print"/>
          <a:stretch>
            <a:fillRect/>
          </a:stretch>
        </p:blipFill>
        <p:spPr>
          <a:xfrm>
            <a:off x="2780111" y="6016366"/>
            <a:ext cx="1979603" cy="804872"/>
          </a:xfrm>
          <a:prstGeom prst="rect">
            <a:avLst/>
          </a:prstGeom>
        </p:spPr>
      </p:pic>
      <p:sp>
        <p:nvSpPr>
          <p:cNvPr id="30" name="TextBox 29">
            <a:extLst>
              <a:ext uri="{FF2B5EF4-FFF2-40B4-BE49-F238E27FC236}">
                <a16:creationId xmlns:a16="http://schemas.microsoft.com/office/drawing/2014/main" id="{53D93164-3EA2-941D-BFD7-CF20F3387D8D}"/>
              </a:ext>
            </a:extLst>
          </p:cNvPr>
          <p:cNvSpPr txBox="1"/>
          <p:nvPr/>
        </p:nvSpPr>
        <p:spPr>
          <a:xfrm>
            <a:off x="0" y="34933"/>
            <a:ext cx="4876799" cy="369332"/>
          </a:xfrm>
          <a:prstGeom prst="rect">
            <a:avLst/>
          </a:prstGeom>
          <a:noFill/>
        </p:spPr>
        <p:txBody>
          <a:bodyPr wrap="square" rtlCol="0">
            <a:spAutoFit/>
          </a:bodyPr>
          <a:lstStyle/>
          <a:p>
            <a:r>
              <a:rPr lang="en-US" i="1" dirty="0">
                <a:solidFill>
                  <a:srgbClr val="016FC0"/>
                </a:solidFill>
                <a:latin typeface="PT Sans" panose="020B0503020203020204" pitchFamily="34" charset="77"/>
              </a:rPr>
              <a:t>Template option 3 for your use if desired:</a:t>
            </a:r>
          </a:p>
        </p:txBody>
      </p:sp>
      <p:sp>
        <p:nvSpPr>
          <p:cNvPr id="31" name="Rectangle 30">
            <a:extLst>
              <a:ext uri="{FF2B5EF4-FFF2-40B4-BE49-F238E27FC236}">
                <a16:creationId xmlns:a16="http://schemas.microsoft.com/office/drawing/2014/main" id="{2D25CC72-8C19-19A7-7FFA-85B96E8368BD}"/>
              </a:ext>
            </a:extLst>
          </p:cNvPr>
          <p:cNvSpPr/>
          <p:nvPr/>
        </p:nvSpPr>
        <p:spPr>
          <a:xfrm>
            <a:off x="5410200" y="0"/>
            <a:ext cx="6781800" cy="6871944"/>
          </a:xfrm>
          <a:prstGeom prst="rect">
            <a:avLst/>
          </a:prstGeom>
          <a:ln w="76200">
            <a:solidFill>
              <a:schemeClr val="tx2"/>
            </a:solidFill>
          </a:ln>
        </p:spPr>
        <p:style>
          <a:lnRef idx="2">
            <a:schemeClr val="accent1"/>
          </a:lnRef>
          <a:fillRef idx="1">
            <a:schemeClr val="lt1"/>
          </a:fillRef>
          <a:effectRef idx="0">
            <a:schemeClr val="accent1"/>
          </a:effectRef>
          <a:fontRef idx="minor">
            <a:schemeClr val="dk1"/>
          </a:fontRef>
        </p:style>
        <p:txBody>
          <a:bodyPr lIns="182880" rIns="182880" rtlCol="0" anchor="ctr"/>
          <a:lstStyle/>
          <a:p>
            <a:pPr algn="ctr">
              <a:lnSpc>
                <a:spcPct val="150000"/>
              </a:lnSpc>
            </a:pPr>
            <a:r>
              <a:rPr lang="en-US" sz="3600" b="1" dirty="0">
                <a:ln>
                  <a:solidFill>
                    <a:schemeClr val="accent1"/>
                  </a:solidFill>
                </a:ln>
                <a:solidFill>
                  <a:schemeClr val="tx2">
                    <a:lumMod val="75000"/>
                  </a:schemeClr>
                </a:solidFill>
                <a:latin typeface="PT Sans" panose="020B0503020203020204" pitchFamily="34" charset="77"/>
              </a:rPr>
              <a:t>The headline (the main point from your study) goes here (size 36 font),  </a:t>
            </a:r>
          </a:p>
          <a:p>
            <a:pPr algn="ctr">
              <a:lnSpc>
                <a:spcPct val="150000"/>
              </a:lnSpc>
            </a:pPr>
            <a:r>
              <a:rPr lang="en-US" sz="3800" b="1" dirty="0">
                <a:ln>
                  <a:solidFill>
                    <a:schemeClr val="accent1"/>
                  </a:solidFill>
                </a:ln>
                <a:solidFill>
                  <a:schemeClr val="tx2">
                    <a:lumMod val="75000"/>
                  </a:schemeClr>
                </a:solidFill>
                <a:latin typeface="PT Sans" panose="020B0503020203020204" pitchFamily="34" charset="77"/>
              </a:rPr>
              <a:t>in 25 words or less—</a:t>
            </a:r>
          </a:p>
          <a:p>
            <a:pPr algn="ctr">
              <a:lnSpc>
                <a:spcPct val="150000"/>
              </a:lnSpc>
            </a:pPr>
            <a:r>
              <a:rPr lang="en-US" sz="4800" b="1" dirty="0">
                <a:ln>
                  <a:solidFill>
                    <a:schemeClr val="accent1"/>
                  </a:solidFill>
                </a:ln>
                <a:solidFill>
                  <a:schemeClr val="tx2">
                    <a:lumMod val="75000"/>
                  </a:schemeClr>
                </a:solidFill>
                <a:latin typeface="PT Sans" panose="020B0503020203020204" pitchFamily="34" charset="77"/>
              </a:rPr>
              <a:t> key part in 48 font</a:t>
            </a:r>
          </a:p>
        </p:txBody>
      </p:sp>
      <p:sp>
        <p:nvSpPr>
          <p:cNvPr id="2" name="object 2"/>
          <p:cNvSpPr txBox="1"/>
          <p:nvPr/>
        </p:nvSpPr>
        <p:spPr>
          <a:xfrm>
            <a:off x="304801" y="439197"/>
            <a:ext cx="5347165" cy="444994"/>
          </a:xfrm>
          <a:prstGeom prst="rect">
            <a:avLst/>
          </a:prstGeom>
        </p:spPr>
        <p:txBody>
          <a:bodyPr vert="horz" wrap="square" lIns="0" tIns="13970" rIns="0" bIns="0" rtlCol="0">
            <a:spAutoFit/>
          </a:bodyPr>
          <a:lstStyle/>
          <a:p>
            <a:pPr marL="12700" algn="l">
              <a:lnSpc>
                <a:spcPct val="100000"/>
              </a:lnSpc>
              <a:spcBef>
                <a:spcPts val="110"/>
              </a:spcBef>
            </a:pPr>
            <a:r>
              <a:rPr lang="en-US" sz="2800" b="1" spc="-85" dirty="0">
                <a:solidFill>
                  <a:schemeClr val="tx2">
                    <a:lumMod val="75000"/>
                  </a:schemeClr>
                </a:solidFill>
                <a:latin typeface="PT Sans" panose="020B0503020203020204" pitchFamily="34" charset="77"/>
                <a:cs typeface="Arial"/>
              </a:rPr>
              <a:t>Name of study</a:t>
            </a:r>
            <a:endParaRPr sz="2800" dirty="0">
              <a:solidFill>
                <a:schemeClr val="tx2">
                  <a:lumMod val="75000"/>
                </a:schemeClr>
              </a:solidFill>
              <a:latin typeface="PT Sans" panose="020B0503020203020204" pitchFamily="34" charset="77"/>
              <a:cs typeface="Arial"/>
            </a:endParaRPr>
          </a:p>
        </p:txBody>
      </p:sp>
      <p:sp>
        <p:nvSpPr>
          <p:cNvPr id="34" name="TextBox 33">
            <a:extLst>
              <a:ext uri="{FF2B5EF4-FFF2-40B4-BE49-F238E27FC236}">
                <a16:creationId xmlns:a16="http://schemas.microsoft.com/office/drawing/2014/main" id="{3EC4F516-43FC-C7BC-DD6E-902153A47914}"/>
              </a:ext>
            </a:extLst>
          </p:cNvPr>
          <p:cNvSpPr txBox="1"/>
          <p:nvPr/>
        </p:nvSpPr>
        <p:spPr>
          <a:xfrm>
            <a:off x="245857" y="2367781"/>
            <a:ext cx="4876799" cy="646331"/>
          </a:xfrm>
          <a:prstGeom prst="rect">
            <a:avLst/>
          </a:prstGeom>
          <a:noFill/>
        </p:spPr>
        <p:txBody>
          <a:bodyPr wrap="square" rtlCol="0">
            <a:spAutoFit/>
          </a:bodyPr>
          <a:lstStyle/>
          <a:p>
            <a:pPr algn="l"/>
            <a:r>
              <a:rPr lang="en-US" i="1" dirty="0">
                <a:solidFill>
                  <a:schemeClr val="tx2">
                    <a:lumMod val="75000"/>
                  </a:schemeClr>
                </a:solidFill>
                <a:latin typeface="PT Sans" panose="020B0503020203020204" pitchFamily="34" charset="77"/>
              </a:rPr>
              <a:t>Introduction of the study goes here, in 50 words </a:t>
            </a:r>
          </a:p>
          <a:p>
            <a:pPr algn="l"/>
            <a:r>
              <a:rPr lang="en-US" i="1" dirty="0">
                <a:solidFill>
                  <a:schemeClr val="tx2">
                    <a:lumMod val="75000"/>
                  </a:schemeClr>
                </a:solidFill>
                <a:latin typeface="PT Sans" panose="020B0503020203020204" pitchFamily="34" charset="77"/>
              </a:rPr>
              <a:t>or less</a:t>
            </a:r>
            <a:endParaRPr lang="en-US" i="1" dirty="0">
              <a:solidFill>
                <a:schemeClr val="tx2">
                  <a:lumMod val="75000"/>
                </a:schemeClr>
              </a:solidFill>
              <a:effectLst/>
              <a:latin typeface="PT Sans" panose="020B0503020203020204" pitchFamily="34" charset="77"/>
            </a:endParaRPr>
          </a:p>
        </p:txBody>
      </p:sp>
      <p:sp>
        <p:nvSpPr>
          <p:cNvPr id="3" name="TextBox 2">
            <a:extLst>
              <a:ext uri="{FF2B5EF4-FFF2-40B4-BE49-F238E27FC236}">
                <a16:creationId xmlns:a16="http://schemas.microsoft.com/office/drawing/2014/main" id="{E26014B8-3565-F4BB-CE7D-18D1B450A6B2}"/>
              </a:ext>
            </a:extLst>
          </p:cNvPr>
          <p:cNvSpPr txBox="1"/>
          <p:nvPr/>
        </p:nvSpPr>
        <p:spPr>
          <a:xfrm>
            <a:off x="2133297" y="4223457"/>
            <a:ext cx="2743502" cy="923330"/>
          </a:xfrm>
          <a:prstGeom prst="rect">
            <a:avLst/>
          </a:prstGeom>
          <a:noFill/>
        </p:spPr>
        <p:txBody>
          <a:bodyPr wrap="square" rtlCol="0">
            <a:spAutoFit/>
          </a:bodyPr>
          <a:lstStyle/>
          <a:p>
            <a:r>
              <a:rPr lang="en-US" dirty="0"/>
              <a:t>Citation, complete with author names, study title, publication, date, and </a:t>
            </a:r>
            <a:r>
              <a:rPr lang="en-US" dirty="0" err="1"/>
              <a:t>url</a:t>
            </a:r>
            <a:r>
              <a:rPr lang="en-US" dirty="0"/>
              <a:t> </a:t>
            </a:r>
          </a:p>
        </p:txBody>
      </p:sp>
      <p:sp>
        <p:nvSpPr>
          <p:cNvPr id="6" name="TextBox 5">
            <a:extLst>
              <a:ext uri="{FF2B5EF4-FFF2-40B4-BE49-F238E27FC236}">
                <a16:creationId xmlns:a16="http://schemas.microsoft.com/office/drawing/2014/main" id="{CB8AF733-B1DD-43FC-408B-FA47D374C20F}"/>
              </a:ext>
            </a:extLst>
          </p:cNvPr>
          <p:cNvSpPr txBox="1"/>
          <p:nvPr/>
        </p:nvSpPr>
        <p:spPr>
          <a:xfrm>
            <a:off x="315630" y="4311449"/>
            <a:ext cx="1828800" cy="646331"/>
          </a:xfrm>
          <a:prstGeom prst="rect">
            <a:avLst/>
          </a:prstGeom>
          <a:noFill/>
        </p:spPr>
        <p:txBody>
          <a:bodyPr wrap="square" rtlCol="0">
            <a:spAutoFit/>
          </a:bodyPr>
          <a:lstStyle/>
          <a:p>
            <a:r>
              <a:rPr lang="en-US" dirty="0"/>
              <a:t>QR code, if desired</a:t>
            </a:r>
          </a:p>
        </p:txBody>
      </p:sp>
    </p:spTree>
    <p:extLst>
      <p:ext uri="{BB962C8B-B14F-4D97-AF65-F5344CB8AC3E}">
        <p14:creationId xmlns:p14="http://schemas.microsoft.com/office/powerpoint/2010/main" val="241384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1" y="2069871"/>
            <a:ext cx="11140566" cy="3489417"/>
          </a:xfrm>
          <a:prstGeom prst="rect">
            <a:avLst/>
          </a:prstGeom>
        </p:spPr>
        <p:txBody>
          <a:bodyPr vert="horz" wrap="square" lIns="0" tIns="74930" rIns="0" bIns="0" rtlCol="0">
            <a:spAutoFit/>
          </a:bodyPr>
          <a:lstStyle/>
          <a:p>
            <a:pPr marL="12700">
              <a:lnSpc>
                <a:spcPct val="100000"/>
              </a:lnSpc>
              <a:spcBef>
                <a:spcPts val="590"/>
              </a:spcBef>
            </a:pPr>
            <a:r>
              <a:rPr sz="2000" dirty="0">
                <a:solidFill>
                  <a:schemeClr val="tx1"/>
                </a:solidFill>
                <a:latin typeface="PT Sans"/>
                <a:cs typeface="PT Sans"/>
              </a:rPr>
              <a:t>HEADLINE</a:t>
            </a:r>
            <a:r>
              <a:rPr sz="2000" spc="170" dirty="0">
                <a:solidFill>
                  <a:schemeClr val="tx1"/>
                </a:solidFill>
                <a:latin typeface="PT Sans"/>
                <a:cs typeface="PT Sans"/>
              </a:rPr>
              <a:t> </a:t>
            </a:r>
            <a:r>
              <a:rPr sz="2000" dirty="0">
                <a:solidFill>
                  <a:schemeClr val="tx1"/>
                </a:solidFill>
                <a:latin typeface="PT Sans"/>
                <a:cs typeface="PT Sans"/>
              </a:rPr>
              <a:t>POSTERS*</a:t>
            </a:r>
            <a:r>
              <a:rPr sz="2000" spc="100" dirty="0">
                <a:solidFill>
                  <a:schemeClr val="tx1"/>
                </a:solidFill>
                <a:latin typeface="PT Sans"/>
                <a:cs typeface="PT Sans"/>
              </a:rPr>
              <a:t> </a:t>
            </a:r>
            <a:r>
              <a:rPr sz="2000" spc="-20" dirty="0">
                <a:solidFill>
                  <a:schemeClr val="tx1"/>
                </a:solidFill>
                <a:latin typeface="PT Sans"/>
                <a:cs typeface="PT Sans"/>
              </a:rPr>
              <a:t>ARE:</a:t>
            </a:r>
            <a:endParaRPr sz="2000" dirty="0">
              <a:solidFill>
                <a:schemeClr val="tx1"/>
              </a:solidFill>
              <a:latin typeface="PT Sans"/>
              <a:cs typeface="PT Sans"/>
            </a:endParaRPr>
          </a:p>
          <a:p>
            <a:pPr marL="346710" indent="-334010">
              <a:lnSpc>
                <a:spcPct val="100000"/>
              </a:lnSpc>
              <a:spcBef>
                <a:spcPts val="495"/>
              </a:spcBef>
              <a:buClr>
                <a:srgbClr val="8AC441"/>
              </a:buClr>
              <a:buSzPct val="72340"/>
              <a:buFont typeface="Arial"/>
              <a:buChar char="■"/>
              <a:tabLst>
                <a:tab pos="346710" algn="l"/>
              </a:tabLst>
            </a:pPr>
            <a:r>
              <a:rPr sz="2000" dirty="0">
                <a:solidFill>
                  <a:schemeClr val="tx1"/>
                </a:solidFill>
                <a:latin typeface="PT Sans"/>
                <a:cs typeface="PT Sans"/>
              </a:rPr>
              <a:t>Concise</a:t>
            </a:r>
            <a:r>
              <a:rPr sz="2000" spc="110" dirty="0">
                <a:solidFill>
                  <a:schemeClr val="tx1"/>
                </a:solidFill>
                <a:latin typeface="PT Sans"/>
                <a:cs typeface="PT Sans"/>
              </a:rPr>
              <a:t> </a:t>
            </a:r>
            <a:r>
              <a:rPr sz="2000" dirty="0">
                <a:solidFill>
                  <a:schemeClr val="tx1"/>
                </a:solidFill>
                <a:latin typeface="PT Sans"/>
                <a:cs typeface="PT Sans"/>
              </a:rPr>
              <a:t>and</a:t>
            </a:r>
            <a:r>
              <a:rPr sz="2000" spc="110" dirty="0">
                <a:solidFill>
                  <a:schemeClr val="tx1"/>
                </a:solidFill>
                <a:latin typeface="PT Sans"/>
                <a:cs typeface="PT Sans"/>
              </a:rPr>
              <a:t> </a:t>
            </a:r>
            <a:r>
              <a:rPr sz="2000" spc="-10" dirty="0">
                <a:solidFill>
                  <a:schemeClr val="tx1"/>
                </a:solidFill>
                <a:latin typeface="PT Sans"/>
                <a:cs typeface="PT Sans"/>
              </a:rPr>
              <a:t>compelling</a:t>
            </a:r>
            <a:endParaRPr sz="2000" dirty="0">
              <a:solidFill>
                <a:schemeClr val="tx1"/>
              </a:solidFill>
              <a:latin typeface="PT Sans"/>
              <a:cs typeface="PT Sans"/>
            </a:endParaRPr>
          </a:p>
          <a:p>
            <a:pPr marL="346710" indent="-334010">
              <a:lnSpc>
                <a:spcPct val="100000"/>
              </a:lnSpc>
              <a:spcBef>
                <a:spcPts val="425"/>
              </a:spcBef>
              <a:buClr>
                <a:srgbClr val="8AC441"/>
              </a:buClr>
              <a:buSzPct val="72340"/>
              <a:buFont typeface="Arial"/>
              <a:buChar char="■"/>
              <a:tabLst>
                <a:tab pos="346710" algn="l"/>
              </a:tabLst>
            </a:pPr>
            <a:r>
              <a:rPr sz="2000" dirty="0">
                <a:solidFill>
                  <a:schemeClr val="tx1"/>
                </a:solidFill>
                <a:latin typeface="PT Sans"/>
                <a:cs typeface="PT Sans"/>
              </a:rPr>
              <a:t>For</a:t>
            </a:r>
            <a:r>
              <a:rPr sz="2000" spc="70" dirty="0">
                <a:solidFill>
                  <a:schemeClr val="tx1"/>
                </a:solidFill>
                <a:latin typeface="PT Sans"/>
                <a:cs typeface="PT Sans"/>
              </a:rPr>
              <a:t> </a:t>
            </a:r>
            <a:r>
              <a:rPr sz="2000" dirty="0">
                <a:solidFill>
                  <a:schemeClr val="tx1"/>
                </a:solidFill>
                <a:latin typeface="PT Sans"/>
                <a:cs typeface="PT Sans"/>
              </a:rPr>
              <a:t>a</a:t>
            </a:r>
            <a:r>
              <a:rPr sz="2000" spc="135" dirty="0">
                <a:solidFill>
                  <a:schemeClr val="tx1"/>
                </a:solidFill>
                <a:latin typeface="PT Sans"/>
                <a:cs typeface="PT Sans"/>
              </a:rPr>
              <a:t> </a:t>
            </a:r>
            <a:r>
              <a:rPr sz="2000" dirty="0">
                <a:solidFill>
                  <a:schemeClr val="tx1"/>
                </a:solidFill>
                <a:latin typeface="PT Sans"/>
                <a:cs typeface="PT Sans"/>
              </a:rPr>
              <a:t>non-researcher</a:t>
            </a:r>
            <a:r>
              <a:rPr sz="2000" spc="150" dirty="0">
                <a:solidFill>
                  <a:schemeClr val="tx1"/>
                </a:solidFill>
                <a:latin typeface="PT Sans"/>
                <a:cs typeface="PT Sans"/>
              </a:rPr>
              <a:t> </a:t>
            </a:r>
            <a:r>
              <a:rPr sz="2000" spc="-10" dirty="0">
                <a:solidFill>
                  <a:schemeClr val="tx1"/>
                </a:solidFill>
                <a:latin typeface="PT Sans"/>
                <a:cs typeface="PT Sans"/>
              </a:rPr>
              <a:t>audience</a:t>
            </a:r>
            <a:endParaRPr sz="2000" dirty="0">
              <a:solidFill>
                <a:schemeClr val="tx1"/>
              </a:solidFill>
              <a:latin typeface="PT Sans"/>
              <a:cs typeface="PT Sans"/>
            </a:endParaRPr>
          </a:p>
          <a:p>
            <a:pPr marL="346710" indent="-334010">
              <a:lnSpc>
                <a:spcPct val="100000"/>
              </a:lnSpc>
              <a:spcBef>
                <a:spcPts val="500"/>
              </a:spcBef>
              <a:buClr>
                <a:srgbClr val="8AC441"/>
              </a:buClr>
              <a:buSzPct val="72340"/>
              <a:buFont typeface="Arial"/>
              <a:buChar char="■"/>
              <a:tabLst>
                <a:tab pos="346710" algn="l"/>
              </a:tabLst>
            </a:pPr>
            <a:r>
              <a:rPr sz="2000" dirty="0">
                <a:solidFill>
                  <a:schemeClr val="tx1"/>
                </a:solidFill>
                <a:latin typeface="PT Sans"/>
                <a:cs typeface="PT Sans"/>
              </a:rPr>
              <a:t>Focused</a:t>
            </a:r>
            <a:r>
              <a:rPr sz="2000" spc="105" dirty="0">
                <a:solidFill>
                  <a:schemeClr val="tx1"/>
                </a:solidFill>
                <a:latin typeface="PT Sans"/>
                <a:cs typeface="PT Sans"/>
              </a:rPr>
              <a:t> </a:t>
            </a:r>
            <a:r>
              <a:rPr sz="2000" dirty="0">
                <a:solidFill>
                  <a:schemeClr val="tx1"/>
                </a:solidFill>
                <a:latin typeface="PT Sans"/>
                <a:cs typeface="PT Sans"/>
              </a:rPr>
              <a:t>on</a:t>
            </a:r>
            <a:r>
              <a:rPr sz="2000" spc="90" dirty="0">
                <a:solidFill>
                  <a:schemeClr val="tx1"/>
                </a:solidFill>
                <a:latin typeface="PT Sans"/>
                <a:cs typeface="PT Sans"/>
              </a:rPr>
              <a:t> </a:t>
            </a:r>
            <a:r>
              <a:rPr sz="2000" dirty="0">
                <a:solidFill>
                  <a:schemeClr val="tx1"/>
                </a:solidFill>
                <a:latin typeface="PT Sans"/>
                <a:cs typeface="PT Sans"/>
              </a:rPr>
              <a:t>the</a:t>
            </a:r>
            <a:r>
              <a:rPr sz="2000" spc="110" dirty="0">
                <a:solidFill>
                  <a:schemeClr val="tx1"/>
                </a:solidFill>
                <a:latin typeface="PT Sans"/>
                <a:cs typeface="PT Sans"/>
              </a:rPr>
              <a:t> </a:t>
            </a:r>
            <a:r>
              <a:rPr sz="2000" dirty="0">
                <a:solidFill>
                  <a:schemeClr val="tx1"/>
                </a:solidFill>
                <a:latin typeface="PT Sans"/>
                <a:cs typeface="PT Sans"/>
              </a:rPr>
              <a:t>research</a:t>
            </a:r>
            <a:r>
              <a:rPr sz="2000" spc="100" dirty="0">
                <a:solidFill>
                  <a:schemeClr val="tx1"/>
                </a:solidFill>
                <a:latin typeface="PT Sans"/>
                <a:cs typeface="PT Sans"/>
              </a:rPr>
              <a:t> </a:t>
            </a:r>
            <a:r>
              <a:rPr sz="2000" dirty="0">
                <a:solidFill>
                  <a:schemeClr val="tx1"/>
                </a:solidFill>
                <a:latin typeface="PT Sans"/>
                <a:cs typeface="PT Sans"/>
              </a:rPr>
              <a:t>outcome/primary</a:t>
            </a:r>
            <a:r>
              <a:rPr sz="2000" spc="150" dirty="0">
                <a:solidFill>
                  <a:schemeClr val="tx1"/>
                </a:solidFill>
                <a:latin typeface="PT Sans"/>
                <a:cs typeface="PT Sans"/>
              </a:rPr>
              <a:t> </a:t>
            </a:r>
            <a:r>
              <a:rPr sz="2000" spc="-10" dirty="0">
                <a:solidFill>
                  <a:schemeClr val="tx1"/>
                </a:solidFill>
                <a:latin typeface="PT Sans"/>
                <a:cs typeface="PT Sans"/>
              </a:rPr>
              <a:t>message</a:t>
            </a:r>
            <a:endParaRPr sz="2000" dirty="0">
              <a:solidFill>
                <a:schemeClr val="tx1"/>
              </a:solidFill>
              <a:latin typeface="PT Sans"/>
              <a:cs typeface="PT Sans"/>
            </a:endParaRPr>
          </a:p>
          <a:p>
            <a:pPr marL="346710" indent="-334010">
              <a:lnSpc>
                <a:spcPct val="100000"/>
              </a:lnSpc>
              <a:spcBef>
                <a:spcPts val="425"/>
              </a:spcBef>
              <a:buClr>
                <a:srgbClr val="8AC441"/>
              </a:buClr>
              <a:buSzPct val="72340"/>
              <a:buFont typeface="Arial"/>
              <a:buChar char="■"/>
              <a:tabLst>
                <a:tab pos="346710" algn="l"/>
              </a:tabLst>
            </a:pPr>
            <a:r>
              <a:rPr sz="2000" dirty="0">
                <a:solidFill>
                  <a:schemeClr val="tx1"/>
                </a:solidFill>
                <a:latin typeface="PT Sans"/>
                <a:cs typeface="PT Sans"/>
              </a:rPr>
              <a:t>Easy</a:t>
            </a:r>
            <a:r>
              <a:rPr sz="2000" spc="65" dirty="0">
                <a:solidFill>
                  <a:schemeClr val="tx1"/>
                </a:solidFill>
                <a:latin typeface="PT Sans"/>
                <a:cs typeface="PT Sans"/>
              </a:rPr>
              <a:t> </a:t>
            </a:r>
            <a:r>
              <a:rPr sz="2000" dirty="0">
                <a:solidFill>
                  <a:schemeClr val="tx1"/>
                </a:solidFill>
                <a:latin typeface="PT Sans"/>
                <a:cs typeface="PT Sans"/>
              </a:rPr>
              <a:t>to</a:t>
            </a:r>
            <a:r>
              <a:rPr sz="2000" spc="45" dirty="0">
                <a:solidFill>
                  <a:schemeClr val="tx1"/>
                </a:solidFill>
                <a:latin typeface="PT Sans"/>
                <a:cs typeface="PT Sans"/>
              </a:rPr>
              <a:t> </a:t>
            </a:r>
            <a:r>
              <a:rPr sz="2000" spc="-10" dirty="0">
                <a:solidFill>
                  <a:schemeClr val="tx1"/>
                </a:solidFill>
                <a:latin typeface="PT Sans"/>
                <a:cs typeface="PT Sans"/>
              </a:rPr>
              <a:t>remember</a:t>
            </a:r>
            <a:endParaRPr sz="2000" dirty="0">
              <a:solidFill>
                <a:schemeClr val="tx1"/>
              </a:solidFill>
              <a:latin typeface="PT Sans"/>
              <a:cs typeface="PT Sans"/>
            </a:endParaRPr>
          </a:p>
          <a:p>
            <a:pPr marL="346710" indent="-334010">
              <a:lnSpc>
                <a:spcPct val="100000"/>
              </a:lnSpc>
              <a:spcBef>
                <a:spcPts val="495"/>
              </a:spcBef>
              <a:buClr>
                <a:srgbClr val="8AC441"/>
              </a:buClr>
              <a:buSzPct val="72340"/>
              <a:buFont typeface="Arial"/>
              <a:buChar char="■"/>
              <a:tabLst>
                <a:tab pos="346710" algn="l"/>
              </a:tabLst>
            </a:pPr>
            <a:r>
              <a:rPr sz="2000" dirty="0">
                <a:solidFill>
                  <a:schemeClr val="tx1"/>
                </a:solidFill>
                <a:latin typeface="PT Sans"/>
                <a:cs typeface="PT Sans"/>
              </a:rPr>
              <a:t>Sparse</a:t>
            </a:r>
            <a:r>
              <a:rPr sz="2000" spc="30" dirty="0">
                <a:solidFill>
                  <a:schemeClr val="tx1"/>
                </a:solidFill>
                <a:latin typeface="PT Sans"/>
                <a:cs typeface="PT Sans"/>
              </a:rPr>
              <a:t> </a:t>
            </a:r>
            <a:r>
              <a:rPr sz="2000" dirty="0">
                <a:solidFill>
                  <a:schemeClr val="tx1"/>
                </a:solidFill>
                <a:latin typeface="PT Sans"/>
                <a:cs typeface="PT Sans"/>
              </a:rPr>
              <a:t>on</a:t>
            </a:r>
            <a:r>
              <a:rPr sz="2000" spc="80" dirty="0">
                <a:solidFill>
                  <a:schemeClr val="tx1"/>
                </a:solidFill>
                <a:latin typeface="PT Sans"/>
                <a:cs typeface="PT Sans"/>
              </a:rPr>
              <a:t> </a:t>
            </a:r>
            <a:r>
              <a:rPr sz="2000" spc="-10" dirty="0">
                <a:solidFill>
                  <a:schemeClr val="tx1"/>
                </a:solidFill>
                <a:latin typeface="PT Sans"/>
                <a:cs typeface="PT Sans"/>
              </a:rPr>
              <a:t>details</a:t>
            </a:r>
            <a:endParaRPr sz="2000" dirty="0">
              <a:solidFill>
                <a:schemeClr val="tx1"/>
              </a:solidFill>
              <a:latin typeface="PT Sans"/>
              <a:cs typeface="PT Sans"/>
            </a:endParaRPr>
          </a:p>
          <a:p>
            <a:pPr marL="346710" indent="-334010">
              <a:lnSpc>
                <a:spcPct val="100000"/>
              </a:lnSpc>
              <a:spcBef>
                <a:spcPts val="425"/>
              </a:spcBef>
              <a:buClr>
                <a:srgbClr val="8AC441"/>
              </a:buClr>
              <a:buSzPct val="72340"/>
              <a:buFont typeface="Arial"/>
              <a:buChar char="■"/>
              <a:tabLst>
                <a:tab pos="346710" algn="l"/>
              </a:tabLst>
            </a:pPr>
            <a:r>
              <a:rPr sz="2000" dirty="0">
                <a:solidFill>
                  <a:schemeClr val="tx1"/>
                </a:solidFill>
                <a:latin typeface="PT Sans"/>
                <a:cs typeface="PT Sans"/>
              </a:rPr>
              <a:t>An</a:t>
            </a:r>
            <a:r>
              <a:rPr sz="2000" spc="120" dirty="0">
                <a:solidFill>
                  <a:schemeClr val="tx1"/>
                </a:solidFill>
                <a:latin typeface="PT Sans"/>
                <a:cs typeface="PT Sans"/>
              </a:rPr>
              <a:t> </a:t>
            </a:r>
            <a:r>
              <a:rPr sz="2000" dirty="0">
                <a:solidFill>
                  <a:schemeClr val="tx1"/>
                </a:solidFill>
                <a:latin typeface="PT Sans"/>
                <a:cs typeface="PT Sans"/>
              </a:rPr>
              <a:t>avenue</a:t>
            </a:r>
            <a:r>
              <a:rPr sz="2000" spc="80" dirty="0">
                <a:solidFill>
                  <a:schemeClr val="tx1"/>
                </a:solidFill>
                <a:latin typeface="PT Sans"/>
                <a:cs typeface="PT Sans"/>
              </a:rPr>
              <a:t> </a:t>
            </a:r>
            <a:r>
              <a:rPr sz="2000" dirty="0">
                <a:solidFill>
                  <a:schemeClr val="tx1"/>
                </a:solidFill>
                <a:latin typeface="PT Sans"/>
                <a:cs typeface="PT Sans"/>
              </a:rPr>
              <a:t>to</a:t>
            </a:r>
            <a:r>
              <a:rPr sz="2000" spc="80" dirty="0">
                <a:solidFill>
                  <a:schemeClr val="tx1"/>
                </a:solidFill>
                <a:latin typeface="PT Sans"/>
                <a:cs typeface="PT Sans"/>
              </a:rPr>
              <a:t> </a:t>
            </a:r>
            <a:r>
              <a:rPr sz="2000" dirty="0">
                <a:solidFill>
                  <a:schemeClr val="tx1"/>
                </a:solidFill>
                <a:latin typeface="PT Sans"/>
                <a:cs typeface="PT Sans"/>
              </a:rPr>
              <a:t>find</a:t>
            </a:r>
            <a:r>
              <a:rPr sz="2000" spc="70" dirty="0">
                <a:solidFill>
                  <a:schemeClr val="tx1"/>
                </a:solidFill>
                <a:latin typeface="PT Sans"/>
                <a:cs typeface="PT Sans"/>
              </a:rPr>
              <a:t> </a:t>
            </a:r>
            <a:r>
              <a:rPr sz="2000" dirty="0">
                <a:solidFill>
                  <a:schemeClr val="tx1"/>
                </a:solidFill>
                <a:latin typeface="PT Sans"/>
                <a:cs typeface="PT Sans"/>
              </a:rPr>
              <a:t>more</a:t>
            </a:r>
            <a:r>
              <a:rPr sz="2000" spc="80" dirty="0">
                <a:solidFill>
                  <a:schemeClr val="tx1"/>
                </a:solidFill>
                <a:latin typeface="PT Sans"/>
                <a:cs typeface="PT Sans"/>
              </a:rPr>
              <a:t> </a:t>
            </a:r>
            <a:r>
              <a:rPr sz="2000" dirty="0">
                <a:solidFill>
                  <a:schemeClr val="tx1"/>
                </a:solidFill>
                <a:latin typeface="PT Sans"/>
                <a:cs typeface="PT Sans"/>
              </a:rPr>
              <a:t>in-depth</a:t>
            </a:r>
            <a:r>
              <a:rPr sz="2000" spc="55" dirty="0">
                <a:solidFill>
                  <a:schemeClr val="tx1"/>
                </a:solidFill>
                <a:latin typeface="PT Sans"/>
                <a:cs typeface="PT Sans"/>
              </a:rPr>
              <a:t> </a:t>
            </a:r>
            <a:r>
              <a:rPr sz="2000" dirty="0">
                <a:solidFill>
                  <a:schemeClr val="tx1"/>
                </a:solidFill>
                <a:latin typeface="PT Sans"/>
                <a:cs typeface="PT Sans"/>
              </a:rPr>
              <a:t>information</a:t>
            </a:r>
            <a:r>
              <a:rPr sz="2000" spc="55" dirty="0">
                <a:solidFill>
                  <a:schemeClr val="tx1"/>
                </a:solidFill>
                <a:latin typeface="PT Sans"/>
                <a:cs typeface="PT Sans"/>
              </a:rPr>
              <a:t> </a:t>
            </a:r>
            <a:r>
              <a:rPr sz="2000" dirty="0">
                <a:solidFill>
                  <a:schemeClr val="tx1"/>
                </a:solidFill>
                <a:latin typeface="PT Sans"/>
                <a:cs typeface="PT Sans"/>
              </a:rPr>
              <a:t>about</a:t>
            </a:r>
            <a:r>
              <a:rPr sz="2000" spc="45" dirty="0">
                <a:solidFill>
                  <a:schemeClr val="tx1"/>
                </a:solidFill>
                <a:latin typeface="PT Sans"/>
                <a:cs typeface="PT Sans"/>
              </a:rPr>
              <a:t> </a:t>
            </a:r>
            <a:r>
              <a:rPr sz="2000" dirty="0">
                <a:solidFill>
                  <a:schemeClr val="tx1"/>
                </a:solidFill>
                <a:latin typeface="PT Sans"/>
                <a:cs typeface="PT Sans"/>
              </a:rPr>
              <a:t>the</a:t>
            </a:r>
            <a:r>
              <a:rPr sz="2000" spc="80" dirty="0">
                <a:solidFill>
                  <a:schemeClr val="tx1"/>
                </a:solidFill>
                <a:latin typeface="PT Sans"/>
                <a:cs typeface="PT Sans"/>
              </a:rPr>
              <a:t> </a:t>
            </a:r>
            <a:r>
              <a:rPr sz="2000" spc="-20" dirty="0">
                <a:solidFill>
                  <a:schemeClr val="tx1"/>
                </a:solidFill>
                <a:latin typeface="PT Sans"/>
                <a:cs typeface="PT Sans"/>
              </a:rPr>
              <a:t>work</a:t>
            </a:r>
            <a:endParaRPr sz="2000" dirty="0">
              <a:solidFill>
                <a:schemeClr val="tx1"/>
              </a:solidFill>
              <a:latin typeface="PT Sans"/>
              <a:cs typeface="PT Sans"/>
            </a:endParaRPr>
          </a:p>
          <a:p>
            <a:pPr marL="12700" marR="5080">
              <a:lnSpc>
                <a:spcPct val="100000"/>
              </a:lnSpc>
              <a:spcBef>
                <a:spcPts val="2780"/>
              </a:spcBef>
            </a:pPr>
            <a:r>
              <a:rPr sz="1800" dirty="0">
                <a:solidFill>
                  <a:schemeClr val="tx1">
                    <a:lumMod val="75000"/>
                    <a:lumOff val="25000"/>
                  </a:schemeClr>
                </a:solidFill>
                <a:latin typeface="PT Sans"/>
                <a:cs typeface="PT Sans"/>
              </a:rPr>
              <a:t>*GCNF’s</a:t>
            </a:r>
            <a:r>
              <a:rPr sz="1800" spc="-55"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Headline</a:t>
            </a:r>
            <a:r>
              <a:rPr sz="1800" spc="-65"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Poster</a:t>
            </a:r>
            <a:r>
              <a:rPr sz="1800" spc="-50"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concept</a:t>
            </a:r>
            <a:r>
              <a:rPr sz="1800" spc="-50"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is</a:t>
            </a:r>
            <a:r>
              <a:rPr sz="1800" spc="-55"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based</a:t>
            </a:r>
            <a:r>
              <a:rPr sz="1800" spc="-50"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on</a:t>
            </a:r>
            <a:r>
              <a:rPr sz="1800" spc="-65"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the</a:t>
            </a:r>
            <a:r>
              <a:rPr sz="1800" spc="5"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work</a:t>
            </a:r>
            <a:r>
              <a:rPr sz="1800" spc="-85"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of</a:t>
            </a:r>
            <a:r>
              <a:rPr sz="1800" spc="-80"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Michigan State</a:t>
            </a:r>
            <a:r>
              <a:rPr sz="1800" spc="-65"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University</a:t>
            </a:r>
            <a:r>
              <a:rPr sz="1800" spc="-65"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PhD/Psychology</a:t>
            </a:r>
            <a:r>
              <a:rPr sz="1800" spc="-60" dirty="0">
                <a:solidFill>
                  <a:schemeClr val="tx1">
                    <a:lumMod val="75000"/>
                    <a:lumOff val="25000"/>
                  </a:schemeClr>
                </a:solidFill>
                <a:latin typeface="PT Sans"/>
                <a:cs typeface="PT Sans"/>
              </a:rPr>
              <a:t> </a:t>
            </a:r>
            <a:r>
              <a:rPr sz="1800" spc="-10" dirty="0">
                <a:solidFill>
                  <a:schemeClr val="tx1">
                    <a:lumMod val="75000"/>
                    <a:lumOff val="25000"/>
                  </a:schemeClr>
                </a:solidFill>
                <a:latin typeface="PT Sans"/>
                <a:cs typeface="PT Sans"/>
              </a:rPr>
              <a:t>student </a:t>
            </a:r>
            <a:r>
              <a:rPr sz="1800" dirty="0">
                <a:solidFill>
                  <a:schemeClr val="tx1">
                    <a:lumMod val="75000"/>
                    <a:lumOff val="25000"/>
                  </a:schemeClr>
                </a:solidFill>
                <a:latin typeface="PT Sans"/>
                <a:cs typeface="PT Sans"/>
              </a:rPr>
              <a:t>Mike</a:t>
            </a:r>
            <a:r>
              <a:rPr sz="1800" spc="-45" dirty="0">
                <a:solidFill>
                  <a:schemeClr val="tx1">
                    <a:lumMod val="75000"/>
                    <a:lumOff val="25000"/>
                  </a:schemeClr>
                </a:solidFill>
                <a:latin typeface="PT Sans"/>
                <a:cs typeface="PT Sans"/>
              </a:rPr>
              <a:t> </a:t>
            </a:r>
            <a:r>
              <a:rPr sz="1800" spc="-10" dirty="0">
                <a:solidFill>
                  <a:schemeClr val="tx1">
                    <a:lumMod val="75000"/>
                    <a:lumOff val="25000"/>
                  </a:schemeClr>
                </a:solidFill>
                <a:latin typeface="PT Sans"/>
                <a:cs typeface="PT Sans"/>
              </a:rPr>
              <a:t>Morrison</a:t>
            </a:r>
            <a:r>
              <a:rPr lang="en-US" sz="1800" spc="-10" dirty="0">
                <a:solidFill>
                  <a:schemeClr val="tx1">
                    <a:lumMod val="75000"/>
                    <a:lumOff val="25000"/>
                  </a:schemeClr>
                </a:solidFill>
                <a:latin typeface="PT Sans"/>
                <a:cs typeface="PT Sans"/>
              </a:rPr>
              <a:t> (2019), whose </a:t>
            </a:r>
            <a:r>
              <a:rPr sz="1800" dirty="0">
                <a:solidFill>
                  <a:schemeClr val="tx1">
                    <a:lumMod val="75000"/>
                    <a:lumOff val="25000"/>
                  </a:schemeClr>
                </a:solidFill>
                <a:latin typeface="PT Sans"/>
                <a:cs typeface="PT Sans"/>
              </a:rPr>
              <a:t>ideas</a:t>
            </a:r>
            <a:r>
              <a:rPr sz="1800" spc="-35"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to</a:t>
            </a:r>
            <a:r>
              <a:rPr sz="1800" spc="-25"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improve</a:t>
            </a:r>
            <a:r>
              <a:rPr sz="1800" spc="-50"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scientific</a:t>
            </a:r>
            <a:r>
              <a:rPr sz="1800" spc="-15" dirty="0">
                <a:solidFill>
                  <a:schemeClr val="tx1">
                    <a:lumMod val="75000"/>
                    <a:lumOff val="25000"/>
                  </a:schemeClr>
                </a:solidFill>
                <a:latin typeface="PT Sans"/>
                <a:cs typeface="PT Sans"/>
              </a:rPr>
              <a:t> </a:t>
            </a:r>
            <a:r>
              <a:rPr sz="1800" dirty="0">
                <a:solidFill>
                  <a:schemeClr val="tx1">
                    <a:lumMod val="75000"/>
                    <a:lumOff val="25000"/>
                  </a:schemeClr>
                </a:solidFill>
                <a:latin typeface="PT Sans"/>
                <a:cs typeface="PT Sans"/>
              </a:rPr>
              <a:t>posters</a:t>
            </a:r>
            <a:r>
              <a:rPr lang="en-US" sz="1800" dirty="0">
                <a:solidFill>
                  <a:schemeClr val="tx1">
                    <a:lumMod val="75000"/>
                    <a:lumOff val="25000"/>
                  </a:schemeClr>
                </a:solidFill>
                <a:latin typeface="PT Sans"/>
                <a:cs typeface="PT Sans"/>
              </a:rPr>
              <a:t> are described </a:t>
            </a:r>
            <a:r>
              <a:rPr lang="en-US" sz="1800" dirty="0">
                <a:solidFill>
                  <a:schemeClr val="tx1">
                    <a:lumMod val="75000"/>
                    <a:lumOff val="25000"/>
                  </a:schemeClr>
                </a:solidFill>
                <a:latin typeface="PT Sans"/>
                <a:cs typeface="PT Sans"/>
                <a:hlinkClick r:id="rId2">
                  <a:extLst>
                    <a:ext uri="{A12FA001-AC4F-418D-AE19-62706E023703}">
                      <ahyp:hlinkClr xmlns:ahyp="http://schemas.microsoft.com/office/drawing/2018/hyperlinkcolor" val="tx"/>
                    </a:ext>
                  </a:extLst>
                </a:hlinkClick>
              </a:rPr>
              <a:t>here</a:t>
            </a:r>
            <a:r>
              <a:rPr lang="en-US" dirty="0">
                <a:solidFill>
                  <a:schemeClr val="tx1">
                    <a:lumMod val="75000"/>
                    <a:lumOff val="25000"/>
                  </a:schemeClr>
                </a:solidFill>
                <a:latin typeface="PT Sans"/>
                <a:cs typeface="PT Sans"/>
              </a:rPr>
              <a:t> (https://tinyurl.com/44usb2sw).</a:t>
            </a:r>
            <a:endParaRPr sz="1800" dirty="0">
              <a:solidFill>
                <a:schemeClr val="tx1">
                  <a:lumMod val="75000"/>
                  <a:lumOff val="25000"/>
                </a:schemeClr>
              </a:solidFill>
              <a:latin typeface="PT Sans"/>
              <a:cs typeface="PT Sans"/>
            </a:endParaRPr>
          </a:p>
        </p:txBody>
      </p:sp>
      <p:sp>
        <p:nvSpPr>
          <p:cNvPr id="3" name="object 3"/>
          <p:cNvSpPr txBox="1">
            <a:spLocks noGrp="1"/>
          </p:cNvSpPr>
          <p:nvPr>
            <p:ph type="title"/>
          </p:nvPr>
        </p:nvSpPr>
        <p:spPr>
          <a:xfrm>
            <a:off x="438912" y="612863"/>
            <a:ext cx="11311255" cy="1189355"/>
          </a:xfrm>
          <a:prstGeom prst="rect">
            <a:avLst/>
          </a:prstGeom>
          <a:solidFill>
            <a:srgbClr val="1C76BA"/>
          </a:solidFill>
        </p:spPr>
        <p:txBody>
          <a:bodyPr vert="horz" wrap="square" lIns="0" tIns="207010" rIns="0" bIns="0" rtlCol="0">
            <a:spAutoFit/>
          </a:bodyPr>
          <a:lstStyle/>
          <a:p>
            <a:pPr>
              <a:lnSpc>
                <a:spcPct val="100000"/>
              </a:lnSpc>
              <a:spcBef>
                <a:spcPts val="1630"/>
              </a:spcBef>
            </a:pPr>
            <a:endParaRPr lang="en-US" sz="2800">
              <a:latin typeface="Times New Roman"/>
              <a:cs typeface="Times New Roman"/>
            </a:endParaRPr>
          </a:p>
          <a:p>
            <a:pPr marL="233679">
              <a:lnSpc>
                <a:spcPct val="100000"/>
              </a:lnSpc>
            </a:pPr>
            <a:r>
              <a:rPr sz="2800" b="1" dirty="0">
                <a:solidFill>
                  <a:srgbClr val="FFFFFF"/>
                </a:solidFill>
                <a:latin typeface="PT Serif"/>
                <a:cs typeface="PT Serif"/>
              </a:rPr>
              <a:t>CONCEPT:</a:t>
            </a:r>
            <a:r>
              <a:rPr sz="2800" b="1" spc="-120" dirty="0">
                <a:solidFill>
                  <a:srgbClr val="FFFFFF"/>
                </a:solidFill>
                <a:latin typeface="PT Serif"/>
                <a:cs typeface="PT Serif"/>
              </a:rPr>
              <a:t> </a:t>
            </a:r>
            <a:r>
              <a:rPr sz="2800" b="1" dirty="0">
                <a:solidFill>
                  <a:srgbClr val="FFFFFF"/>
                </a:solidFill>
                <a:latin typeface="PT Serif"/>
                <a:cs typeface="PT Serif"/>
              </a:rPr>
              <a:t>RESEARCH</a:t>
            </a:r>
            <a:r>
              <a:rPr sz="2800" b="1" spc="-85" dirty="0">
                <a:solidFill>
                  <a:srgbClr val="FFFFFF"/>
                </a:solidFill>
                <a:latin typeface="PT Serif"/>
                <a:cs typeface="PT Serif"/>
              </a:rPr>
              <a:t> </a:t>
            </a:r>
            <a:r>
              <a:rPr sz="2800" b="1" dirty="0">
                <a:solidFill>
                  <a:srgbClr val="FFFFFF"/>
                </a:solidFill>
                <a:latin typeface="PT Serif"/>
                <a:cs typeface="PT Serif"/>
              </a:rPr>
              <a:t>HEADLINE</a:t>
            </a:r>
            <a:r>
              <a:rPr sz="2800" b="1" spc="-55" dirty="0">
                <a:solidFill>
                  <a:srgbClr val="FFFFFF"/>
                </a:solidFill>
                <a:latin typeface="PT Serif"/>
                <a:cs typeface="PT Serif"/>
              </a:rPr>
              <a:t> </a:t>
            </a:r>
            <a:r>
              <a:rPr sz="2800" b="1" spc="-10" dirty="0">
                <a:solidFill>
                  <a:srgbClr val="FFFFFF"/>
                </a:solidFill>
                <a:latin typeface="PT Serif"/>
                <a:cs typeface="PT Serif"/>
              </a:rPr>
              <a:t>POSTERS*</a:t>
            </a:r>
            <a:endParaRPr sz="2800">
              <a:latin typeface="PT Serif"/>
              <a:cs typeface="PT Serif"/>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479892-E69A-3D23-1213-5024C2EC349E}"/>
              </a:ext>
            </a:extLst>
          </p:cNvPr>
          <p:cNvSpPr/>
          <p:nvPr/>
        </p:nvSpPr>
        <p:spPr>
          <a:xfrm>
            <a:off x="5168468" y="6096001"/>
            <a:ext cx="1752600" cy="762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p:nvPr/>
        </p:nvSpPr>
        <p:spPr>
          <a:xfrm>
            <a:off x="659536" y="1901253"/>
            <a:ext cx="10770464" cy="4651273"/>
          </a:xfrm>
          <a:prstGeom prst="rect">
            <a:avLst/>
          </a:prstGeom>
        </p:spPr>
        <p:txBody>
          <a:bodyPr vert="horz" wrap="square" lIns="0" tIns="95250" rIns="0" bIns="0" rtlCol="0">
            <a:spAutoFit/>
          </a:bodyPr>
          <a:lstStyle/>
          <a:p>
            <a:pPr marL="12700">
              <a:lnSpc>
                <a:spcPct val="100000"/>
              </a:lnSpc>
              <a:spcBef>
                <a:spcPts val="750"/>
              </a:spcBef>
            </a:pPr>
            <a:r>
              <a:rPr b="1" dirty="0">
                <a:solidFill>
                  <a:srgbClr val="6C615C"/>
                </a:solidFill>
                <a:latin typeface="PT Sans"/>
                <a:cs typeface="PT Sans"/>
              </a:rPr>
              <a:t>Application</a:t>
            </a:r>
            <a:r>
              <a:rPr b="1" spc="-105" dirty="0">
                <a:solidFill>
                  <a:srgbClr val="6C615C"/>
                </a:solidFill>
                <a:latin typeface="PT Sans"/>
                <a:cs typeface="PT Sans"/>
              </a:rPr>
              <a:t> </a:t>
            </a:r>
            <a:r>
              <a:rPr b="1" spc="-10" dirty="0">
                <a:solidFill>
                  <a:srgbClr val="6C615C"/>
                </a:solidFill>
                <a:latin typeface="PT Sans"/>
                <a:cs typeface="PT Sans"/>
              </a:rPr>
              <a:t>period</a:t>
            </a:r>
            <a:endParaRPr dirty="0">
              <a:latin typeface="PT Sans"/>
              <a:cs typeface="PT Sans"/>
            </a:endParaRPr>
          </a:p>
          <a:p>
            <a:pPr marL="346710" indent="-334010">
              <a:lnSpc>
                <a:spcPct val="100000"/>
              </a:lnSpc>
              <a:spcBef>
                <a:spcPts val="655"/>
              </a:spcBef>
              <a:buClr>
                <a:srgbClr val="8AC441"/>
              </a:buClr>
              <a:buSzPct val="94444"/>
              <a:buFont typeface="Arial"/>
              <a:buChar char="■"/>
              <a:tabLst>
                <a:tab pos="346710" algn="l"/>
              </a:tabLst>
            </a:pPr>
            <a:r>
              <a:rPr dirty="0">
                <a:solidFill>
                  <a:schemeClr val="tx1"/>
                </a:solidFill>
                <a:latin typeface="PT Sans"/>
                <a:cs typeface="PT Sans"/>
              </a:rPr>
              <a:t>Submissions accepted</a:t>
            </a:r>
            <a:r>
              <a:rPr spc="-55" dirty="0">
                <a:solidFill>
                  <a:schemeClr val="tx1"/>
                </a:solidFill>
                <a:latin typeface="PT Sans"/>
                <a:cs typeface="PT Sans"/>
              </a:rPr>
              <a:t> </a:t>
            </a:r>
            <a:r>
              <a:rPr spc="-10" dirty="0">
                <a:solidFill>
                  <a:schemeClr val="tx1"/>
                </a:solidFill>
                <a:latin typeface="PT Sans"/>
                <a:cs typeface="PT Sans"/>
              </a:rPr>
              <a:t>beginning</a:t>
            </a:r>
            <a:r>
              <a:rPr spc="-60" dirty="0">
                <a:solidFill>
                  <a:schemeClr val="tx1"/>
                </a:solidFill>
                <a:latin typeface="PT Sans"/>
                <a:cs typeface="PT Sans"/>
              </a:rPr>
              <a:t> </a:t>
            </a:r>
            <a:r>
              <a:rPr dirty="0">
                <a:solidFill>
                  <a:schemeClr val="tx1"/>
                </a:solidFill>
                <a:latin typeface="PT Sans"/>
                <a:cs typeface="PT Sans"/>
              </a:rPr>
              <a:t>September</a:t>
            </a:r>
            <a:r>
              <a:rPr spc="-55" dirty="0">
                <a:solidFill>
                  <a:schemeClr val="tx1"/>
                </a:solidFill>
                <a:latin typeface="PT Sans"/>
                <a:cs typeface="PT Sans"/>
              </a:rPr>
              <a:t> </a:t>
            </a:r>
            <a:r>
              <a:rPr dirty="0">
                <a:solidFill>
                  <a:schemeClr val="tx1"/>
                </a:solidFill>
                <a:latin typeface="PT Sans"/>
                <a:cs typeface="PT Sans"/>
              </a:rPr>
              <a:t>1,</a:t>
            </a:r>
            <a:r>
              <a:rPr spc="-65" dirty="0">
                <a:solidFill>
                  <a:schemeClr val="tx1"/>
                </a:solidFill>
                <a:latin typeface="PT Sans"/>
                <a:cs typeface="PT Sans"/>
              </a:rPr>
              <a:t> </a:t>
            </a:r>
            <a:r>
              <a:rPr dirty="0">
                <a:solidFill>
                  <a:schemeClr val="tx1"/>
                </a:solidFill>
                <a:latin typeface="PT Sans"/>
                <a:cs typeface="PT Sans"/>
              </a:rPr>
              <a:t>2024.</a:t>
            </a:r>
            <a:r>
              <a:rPr spc="-45" dirty="0">
                <a:solidFill>
                  <a:schemeClr val="tx1"/>
                </a:solidFill>
                <a:latin typeface="PT Sans"/>
                <a:cs typeface="PT Sans"/>
              </a:rPr>
              <a:t> </a:t>
            </a:r>
            <a:r>
              <a:rPr dirty="0">
                <a:solidFill>
                  <a:schemeClr val="tx1"/>
                </a:solidFill>
                <a:latin typeface="PT Sans"/>
                <a:cs typeface="PT Sans"/>
              </a:rPr>
              <a:t>Submit</a:t>
            </a:r>
            <a:r>
              <a:rPr spc="-60" dirty="0">
                <a:solidFill>
                  <a:schemeClr val="tx1"/>
                </a:solidFill>
                <a:latin typeface="PT Sans"/>
                <a:cs typeface="PT Sans"/>
              </a:rPr>
              <a:t> </a:t>
            </a:r>
            <a:r>
              <a:rPr dirty="0">
                <a:solidFill>
                  <a:schemeClr val="tx1"/>
                </a:solidFill>
                <a:latin typeface="PT Sans"/>
                <a:cs typeface="PT Sans"/>
              </a:rPr>
              <a:t>to:</a:t>
            </a:r>
            <a:r>
              <a:rPr spc="65" dirty="0">
                <a:solidFill>
                  <a:schemeClr val="tx1"/>
                </a:solidFill>
                <a:latin typeface="PT Sans"/>
                <a:cs typeface="PT Sans"/>
              </a:rPr>
              <a:t> </a:t>
            </a:r>
            <a:r>
              <a:rPr u="sng" spc="-10" dirty="0">
                <a:solidFill>
                  <a:srgbClr val="1C76BA"/>
                </a:solidFill>
                <a:uFill>
                  <a:solidFill>
                    <a:srgbClr val="1C76BA"/>
                  </a:solidFill>
                </a:uFill>
                <a:latin typeface="PT Sans"/>
                <a:cs typeface="PT Sans"/>
                <a:hlinkClick r:id="rId2"/>
              </a:rPr>
              <a:t>Arlene@gcnf.org</a:t>
            </a:r>
            <a:endParaRPr dirty="0">
              <a:solidFill>
                <a:schemeClr val="tx1"/>
              </a:solidFill>
              <a:latin typeface="PT Sans"/>
              <a:cs typeface="PT Sans"/>
            </a:endParaRPr>
          </a:p>
          <a:p>
            <a:pPr marL="346710" indent="-334010">
              <a:lnSpc>
                <a:spcPct val="100000"/>
              </a:lnSpc>
              <a:spcBef>
                <a:spcPts val="580"/>
              </a:spcBef>
              <a:buClr>
                <a:srgbClr val="8AC441"/>
              </a:buClr>
              <a:buSzPct val="94444"/>
              <a:buFont typeface="Arial"/>
              <a:buChar char="■"/>
              <a:tabLst>
                <a:tab pos="346710" algn="l"/>
              </a:tabLst>
            </a:pPr>
            <a:r>
              <a:rPr dirty="0">
                <a:solidFill>
                  <a:schemeClr val="tx1"/>
                </a:solidFill>
                <a:latin typeface="PT Sans"/>
                <a:cs typeface="PT Sans"/>
              </a:rPr>
              <a:t>Submissions</a:t>
            </a:r>
            <a:r>
              <a:rPr spc="15" dirty="0">
                <a:solidFill>
                  <a:schemeClr val="tx1"/>
                </a:solidFill>
                <a:latin typeface="PT Sans"/>
                <a:cs typeface="PT Sans"/>
              </a:rPr>
              <a:t> </a:t>
            </a:r>
            <a:r>
              <a:rPr dirty="0">
                <a:solidFill>
                  <a:schemeClr val="tx1"/>
                </a:solidFill>
                <a:latin typeface="PT Sans"/>
                <a:cs typeface="PT Sans"/>
              </a:rPr>
              <a:t>received</a:t>
            </a:r>
            <a:r>
              <a:rPr spc="-45" dirty="0">
                <a:solidFill>
                  <a:schemeClr val="tx1"/>
                </a:solidFill>
                <a:latin typeface="PT Sans"/>
                <a:cs typeface="PT Sans"/>
              </a:rPr>
              <a:t> </a:t>
            </a:r>
            <a:r>
              <a:rPr dirty="0">
                <a:solidFill>
                  <a:schemeClr val="tx1"/>
                </a:solidFill>
                <a:latin typeface="PT Sans"/>
                <a:cs typeface="PT Sans"/>
              </a:rPr>
              <a:t>after</a:t>
            </a:r>
            <a:r>
              <a:rPr spc="-45" dirty="0">
                <a:solidFill>
                  <a:schemeClr val="tx1"/>
                </a:solidFill>
                <a:latin typeface="PT Sans"/>
                <a:cs typeface="PT Sans"/>
              </a:rPr>
              <a:t> </a:t>
            </a:r>
            <a:r>
              <a:rPr dirty="0">
                <a:solidFill>
                  <a:schemeClr val="tx1"/>
                </a:solidFill>
                <a:latin typeface="PT Sans"/>
                <a:cs typeface="PT Sans"/>
              </a:rPr>
              <a:t>October</a:t>
            </a:r>
            <a:r>
              <a:rPr spc="-45" dirty="0">
                <a:solidFill>
                  <a:schemeClr val="tx1"/>
                </a:solidFill>
                <a:latin typeface="PT Sans"/>
                <a:cs typeface="PT Sans"/>
              </a:rPr>
              <a:t> </a:t>
            </a:r>
            <a:r>
              <a:rPr dirty="0">
                <a:solidFill>
                  <a:schemeClr val="tx1"/>
                </a:solidFill>
                <a:latin typeface="PT Sans"/>
                <a:cs typeface="PT Sans"/>
              </a:rPr>
              <a:t>18,</a:t>
            </a:r>
            <a:r>
              <a:rPr spc="-55" dirty="0">
                <a:solidFill>
                  <a:schemeClr val="tx1"/>
                </a:solidFill>
                <a:latin typeface="PT Sans"/>
                <a:cs typeface="PT Sans"/>
              </a:rPr>
              <a:t> </a:t>
            </a:r>
            <a:r>
              <a:rPr dirty="0">
                <a:solidFill>
                  <a:schemeClr val="tx1"/>
                </a:solidFill>
                <a:latin typeface="PT Sans"/>
                <a:cs typeface="PT Sans"/>
              </a:rPr>
              <a:t>2024</a:t>
            </a:r>
            <a:r>
              <a:rPr spc="-50" dirty="0">
                <a:solidFill>
                  <a:schemeClr val="tx1"/>
                </a:solidFill>
                <a:latin typeface="PT Sans"/>
                <a:cs typeface="PT Sans"/>
              </a:rPr>
              <a:t> </a:t>
            </a:r>
            <a:r>
              <a:rPr dirty="0">
                <a:solidFill>
                  <a:schemeClr val="tx1"/>
                </a:solidFill>
                <a:latin typeface="PT Sans"/>
                <a:cs typeface="PT Sans"/>
              </a:rPr>
              <a:t>may</a:t>
            </a:r>
            <a:r>
              <a:rPr spc="-60" dirty="0">
                <a:solidFill>
                  <a:schemeClr val="tx1"/>
                </a:solidFill>
                <a:latin typeface="PT Sans"/>
                <a:cs typeface="PT Sans"/>
              </a:rPr>
              <a:t> </a:t>
            </a:r>
            <a:r>
              <a:rPr dirty="0">
                <a:solidFill>
                  <a:schemeClr val="tx1"/>
                </a:solidFill>
                <a:latin typeface="PT Sans"/>
                <a:cs typeface="PT Sans"/>
              </a:rPr>
              <a:t>not</a:t>
            </a:r>
            <a:r>
              <a:rPr spc="-45" dirty="0">
                <a:solidFill>
                  <a:schemeClr val="tx1"/>
                </a:solidFill>
                <a:latin typeface="PT Sans"/>
                <a:cs typeface="PT Sans"/>
              </a:rPr>
              <a:t> </a:t>
            </a:r>
            <a:r>
              <a:rPr dirty="0">
                <a:solidFill>
                  <a:schemeClr val="tx1"/>
                </a:solidFill>
                <a:latin typeface="PT Sans"/>
                <a:cs typeface="PT Sans"/>
              </a:rPr>
              <a:t>be</a:t>
            </a:r>
            <a:r>
              <a:rPr spc="-60" dirty="0">
                <a:solidFill>
                  <a:schemeClr val="tx1"/>
                </a:solidFill>
                <a:latin typeface="PT Sans"/>
                <a:cs typeface="PT Sans"/>
              </a:rPr>
              <a:t> </a:t>
            </a:r>
            <a:r>
              <a:rPr dirty="0">
                <a:solidFill>
                  <a:schemeClr val="tx1"/>
                </a:solidFill>
                <a:latin typeface="PT Sans"/>
                <a:cs typeface="PT Sans"/>
              </a:rPr>
              <a:t>considered</a:t>
            </a:r>
            <a:r>
              <a:rPr spc="-40" dirty="0">
                <a:solidFill>
                  <a:schemeClr val="tx1"/>
                </a:solidFill>
                <a:latin typeface="PT Sans"/>
                <a:cs typeface="PT Sans"/>
              </a:rPr>
              <a:t> </a:t>
            </a:r>
            <a:r>
              <a:rPr dirty="0">
                <a:solidFill>
                  <a:schemeClr val="tx1"/>
                </a:solidFill>
                <a:latin typeface="PT Sans"/>
                <a:cs typeface="PT Sans"/>
              </a:rPr>
              <a:t>for</a:t>
            </a:r>
            <a:r>
              <a:rPr spc="-45" dirty="0">
                <a:solidFill>
                  <a:schemeClr val="tx1"/>
                </a:solidFill>
                <a:latin typeface="PT Sans"/>
                <a:cs typeface="PT Sans"/>
              </a:rPr>
              <a:t> </a:t>
            </a:r>
            <a:r>
              <a:rPr dirty="0">
                <a:solidFill>
                  <a:schemeClr val="tx1"/>
                </a:solidFill>
                <a:latin typeface="PT Sans"/>
                <a:cs typeface="PT Sans"/>
              </a:rPr>
              <a:t>display</a:t>
            </a:r>
            <a:r>
              <a:rPr spc="-60" dirty="0">
                <a:solidFill>
                  <a:schemeClr val="tx1"/>
                </a:solidFill>
                <a:latin typeface="PT Sans"/>
                <a:cs typeface="PT Sans"/>
              </a:rPr>
              <a:t> </a:t>
            </a:r>
            <a:r>
              <a:rPr dirty="0">
                <a:solidFill>
                  <a:schemeClr val="tx1"/>
                </a:solidFill>
                <a:latin typeface="PT Sans"/>
                <a:cs typeface="PT Sans"/>
              </a:rPr>
              <a:t>at</a:t>
            </a:r>
            <a:r>
              <a:rPr spc="-45" dirty="0">
                <a:solidFill>
                  <a:schemeClr val="tx1"/>
                </a:solidFill>
                <a:latin typeface="PT Sans"/>
                <a:cs typeface="PT Sans"/>
              </a:rPr>
              <a:t> </a:t>
            </a:r>
            <a:r>
              <a:rPr dirty="0">
                <a:solidFill>
                  <a:schemeClr val="tx1"/>
                </a:solidFill>
                <a:latin typeface="PT Sans"/>
                <a:cs typeface="PT Sans"/>
              </a:rPr>
              <a:t>the</a:t>
            </a:r>
            <a:r>
              <a:rPr spc="-55" dirty="0">
                <a:solidFill>
                  <a:schemeClr val="tx1"/>
                </a:solidFill>
                <a:latin typeface="PT Sans"/>
                <a:cs typeface="PT Sans"/>
              </a:rPr>
              <a:t> </a:t>
            </a:r>
            <a:r>
              <a:rPr spc="-10" dirty="0">
                <a:solidFill>
                  <a:schemeClr val="tx1"/>
                </a:solidFill>
                <a:latin typeface="PT Sans"/>
                <a:cs typeface="PT Sans"/>
              </a:rPr>
              <a:t>Forum</a:t>
            </a:r>
            <a:endParaRPr dirty="0">
              <a:solidFill>
                <a:schemeClr val="tx1"/>
              </a:solidFill>
              <a:latin typeface="PT Sans"/>
              <a:cs typeface="PT Sans"/>
            </a:endParaRPr>
          </a:p>
          <a:p>
            <a:pPr marL="12700">
              <a:lnSpc>
                <a:spcPct val="100000"/>
              </a:lnSpc>
              <a:spcBef>
                <a:spcPts val="2170"/>
              </a:spcBef>
            </a:pPr>
            <a:r>
              <a:rPr b="1" dirty="0">
                <a:solidFill>
                  <a:srgbClr val="6C615C"/>
                </a:solidFill>
                <a:latin typeface="PT Sans"/>
                <a:cs typeface="PT Sans"/>
              </a:rPr>
              <a:t>Application</a:t>
            </a:r>
            <a:r>
              <a:rPr b="1" spc="-25" dirty="0">
                <a:solidFill>
                  <a:srgbClr val="6C615C"/>
                </a:solidFill>
                <a:latin typeface="PT Sans"/>
                <a:cs typeface="PT Sans"/>
              </a:rPr>
              <a:t> </a:t>
            </a:r>
            <a:r>
              <a:rPr b="1" dirty="0">
                <a:solidFill>
                  <a:srgbClr val="6C615C"/>
                </a:solidFill>
                <a:latin typeface="PT Sans"/>
                <a:cs typeface="PT Sans"/>
              </a:rPr>
              <a:t>format:</a:t>
            </a:r>
            <a:r>
              <a:rPr b="1" spc="-30" dirty="0">
                <a:solidFill>
                  <a:srgbClr val="6C615C"/>
                </a:solidFill>
                <a:latin typeface="PT Sans"/>
                <a:cs typeface="PT Sans"/>
              </a:rPr>
              <a:t> </a:t>
            </a:r>
            <a:r>
              <a:rPr b="1" dirty="0">
                <a:solidFill>
                  <a:srgbClr val="6C615C"/>
                </a:solidFill>
                <a:latin typeface="PT Sans"/>
                <a:cs typeface="PT Sans"/>
              </a:rPr>
              <a:t>Each</a:t>
            </a:r>
            <a:r>
              <a:rPr b="1" spc="-20" dirty="0">
                <a:solidFill>
                  <a:srgbClr val="6C615C"/>
                </a:solidFill>
                <a:latin typeface="PT Sans"/>
                <a:cs typeface="PT Sans"/>
              </a:rPr>
              <a:t> </a:t>
            </a:r>
            <a:r>
              <a:rPr b="1" spc="-10" dirty="0">
                <a:solidFill>
                  <a:srgbClr val="6C615C"/>
                </a:solidFill>
                <a:latin typeface="PT Sans"/>
                <a:cs typeface="PT Sans"/>
              </a:rPr>
              <a:t>application</a:t>
            </a:r>
            <a:r>
              <a:rPr b="1" spc="-90" dirty="0">
                <a:solidFill>
                  <a:srgbClr val="6C615C"/>
                </a:solidFill>
                <a:latin typeface="PT Sans"/>
                <a:cs typeface="PT Sans"/>
              </a:rPr>
              <a:t> </a:t>
            </a:r>
            <a:r>
              <a:rPr b="1" dirty="0">
                <a:solidFill>
                  <a:srgbClr val="6C615C"/>
                </a:solidFill>
                <a:latin typeface="PT Sans"/>
                <a:cs typeface="PT Sans"/>
              </a:rPr>
              <a:t>must</a:t>
            </a:r>
            <a:r>
              <a:rPr b="1" spc="-30" dirty="0">
                <a:solidFill>
                  <a:srgbClr val="6C615C"/>
                </a:solidFill>
                <a:latin typeface="PT Sans"/>
                <a:cs typeface="PT Sans"/>
              </a:rPr>
              <a:t> </a:t>
            </a:r>
            <a:r>
              <a:rPr b="1" dirty="0">
                <a:solidFill>
                  <a:srgbClr val="6C615C"/>
                </a:solidFill>
                <a:latin typeface="PT Sans"/>
                <a:cs typeface="PT Sans"/>
              </a:rPr>
              <a:t>include</a:t>
            </a:r>
            <a:r>
              <a:rPr b="1" spc="-95" dirty="0">
                <a:solidFill>
                  <a:srgbClr val="6C615C"/>
                </a:solidFill>
                <a:latin typeface="PT Sans"/>
                <a:cs typeface="PT Sans"/>
              </a:rPr>
              <a:t> </a:t>
            </a:r>
            <a:r>
              <a:rPr b="1" dirty="0">
                <a:solidFill>
                  <a:srgbClr val="6C615C"/>
                </a:solidFill>
                <a:latin typeface="PT Sans"/>
                <a:cs typeface="PT Sans"/>
              </a:rPr>
              <a:t>the</a:t>
            </a:r>
            <a:r>
              <a:rPr b="1" spc="-30" dirty="0">
                <a:solidFill>
                  <a:srgbClr val="6C615C"/>
                </a:solidFill>
                <a:latin typeface="PT Sans"/>
                <a:cs typeface="PT Sans"/>
              </a:rPr>
              <a:t> </a:t>
            </a:r>
            <a:r>
              <a:rPr b="1" spc="-10" dirty="0">
                <a:solidFill>
                  <a:srgbClr val="6C615C"/>
                </a:solidFill>
                <a:latin typeface="PT Sans"/>
                <a:cs typeface="PT Sans"/>
              </a:rPr>
              <a:t>following</a:t>
            </a:r>
            <a:endParaRPr dirty="0">
              <a:latin typeface="PT Sans"/>
              <a:cs typeface="PT Sans"/>
            </a:endParaRPr>
          </a:p>
          <a:p>
            <a:pPr marL="346710" indent="-334010">
              <a:lnSpc>
                <a:spcPct val="100000"/>
              </a:lnSpc>
              <a:spcBef>
                <a:spcPts val="575"/>
              </a:spcBef>
              <a:buClr>
                <a:srgbClr val="8AC441"/>
              </a:buClr>
              <a:buSzPct val="94444"/>
              <a:buFont typeface="Arial"/>
              <a:buChar char="■"/>
              <a:tabLst>
                <a:tab pos="346710" algn="l"/>
              </a:tabLst>
            </a:pPr>
            <a:r>
              <a:rPr dirty="0">
                <a:solidFill>
                  <a:schemeClr val="tx1"/>
                </a:solidFill>
                <a:latin typeface="PT Sans"/>
                <a:cs typeface="PT Sans"/>
              </a:rPr>
              <a:t>Title</a:t>
            </a:r>
            <a:r>
              <a:rPr spc="-5" dirty="0">
                <a:solidFill>
                  <a:schemeClr val="tx1"/>
                </a:solidFill>
                <a:latin typeface="PT Sans"/>
                <a:cs typeface="PT Sans"/>
              </a:rPr>
              <a:t> </a:t>
            </a:r>
            <a:r>
              <a:rPr dirty="0">
                <a:solidFill>
                  <a:schemeClr val="tx1"/>
                </a:solidFill>
                <a:latin typeface="PT Sans"/>
                <a:cs typeface="PT Sans"/>
              </a:rPr>
              <a:t>of</a:t>
            </a:r>
            <a:r>
              <a:rPr spc="-25" dirty="0">
                <a:solidFill>
                  <a:schemeClr val="tx1"/>
                </a:solidFill>
                <a:latin typeface="PT Sans"/>
                <a:cs typeface="PT Sans"/>
              </a:rPr>
              <a:t> </a:t>
            </a:r>
            <a:r>
              <a:rPr spc="-10" dirty="0">
                <a:solidFill>
                  <a:schemeClr val="tx1"/>
                </a:solidFill>
                <a:latin typeface="PT Sans"/>
                <a:cs typeface="PT Sans"/>
              </a:rPr>
              <a:t>research/paper</a:t>
            </a:r>
            <a:endParaRPr dirty="0">
              <a:solidFill>
                <a:schemeClr val="tx1"/>
              </a:solidFill>
              <a:latin typeface="PT Sans"/>
              <a:cs typeface="PT Sans"/>
            </a:endParaRPr>
          </a:p>
          <a:p>
            <a:pPr marL="346710" indent="-334010">
              <a:lnSpc>
                <a:spcPct val="100000"/>
              </a:lnSpc>
              <a:spcBef>
                <a:spcPts val="655"/>
              </a:spcBef>
              <a:buClr>
                <a:srgbClr val="8AC441"/>
              </a:buClr>
              <a:buSzPct val="94444"/>
              <a:buFont typeface="Arial"/>
              <a:buChar char="■"/>
              <a:tabLst>
                <a:tab pos="346710" algn="l"/>
              </a:tabLst>
            </a:pPr>
            <a:r>
              <a:rPr dirty="0">
                <a:solidFill>
                  <a:schemeClr val="tx1"/>
                </a:solidFill>
                <a:latin typeface="PT Sans"/>
                <a:cs typeface="PT Sans"/>
              </a:rPr>
              <a:t>Introduction</a:t>
            </a:r>
            <a:r>
              <a:rPr spc="-10" dirty="0">
                <a:solidFill>
                  <a:schemeClr val="tx1"/>
                </a:solidFill>
                <a:latin typeface="PT Sans"/>
                <a:cs typeface="PT Sans"/>
              </a:rPr>
              <a:t> </a:t>
            </a:r>
            <a:r>
              <a:rPr dirty="0">
                <a:solidFill>
                  <a:schemeClr val="tx1"/>
                </a:solidFill>
                <a:latin typeface="PT Sans"/>
                <a:cs typeface="PT Sans"/>
              </a:rPr>
              <a:t>(purpose</a:t>
            </a:r>
            <a:r>
              <a:rPr spc="-70" dirty="0">
                <a:solidFill>
                  <a:schemeClr val="tx1"/>
                </a:solidFill>
                <a:latin typeface="PT Sans"/>
                <a:cs typeface="PT Sans"/>
              </a:rPr>
              <a:t> </a:t>
            </a:r>
            <a:r>
              <a:rPr dirty="0">
                <a:solidFill>
                  <a:schemeClr val="tx1"/>
                </a:solidFill>
                <a:latin typeface="PT Sans"/>
                <a:cs typeface="PT Sans"/>
              </a:rPr>
              <a:t>or</a:t>
            </a:r>
            <a:r>
              <a:rPr spc="-55" dirty="0">
                <a:solidFill>
                  <a:schemeClr val="tx1"/>
                </a:solidFill>
                <a:latin typeface="PT Sans"/>
                <a:cs typeface="PT Sans"/>
              </a:rPr>
              <a:t> </a:t>
            </a:r>
            <a:r>
              <a:rPr dirty="0">
                <a:solidFill>
                  <a:schemeClr val="tx1"/>
                </a:solidFill>
                <a:latin typeface="PT Sans"/>
                <a:cs typeface="PT Sans"/>
              </a:rPr>
              <a:t>catalyst</a:t>
            </a:r>
            <a:r>
              <a:rPr spc="-55" dirty="0">
                <a:solidFill>
                  <a:schemeClr val="tx1"/>
                </a:solidFill>
                <a:latin typeface="PT Sans"/>
                <a:cs typeface="PT Sans"/>
              </a:rPr>
              <a:t> </a:t>
            </a:r>
            <a:r>
              <a:rPr dirty="0">
                <a:solidFill>
                  <a:schemeClr val="tx1"/>
                </a:solidFill>
                <a:latin typeface="PT Sans"/>
                <a:cs typeface="PT Sans"/>
              </a:rPr>
              <a:t>for</a:t>
            </a:r>
            <a:r>
              <a:rPr spc="-55" dirty="0">
                <a:solidFill>
                  <a:schemeClr val="tx1"/>
                </a:solidFill>
                <a:latin typeface="PT Sans"/>
                <a:cs typeface="PT Sans"/>
              </a:rPr>
              <a:t> </a:t>
            </a:r>
            <a:r>
              <a:rPr dirty="0">
                <a:solidFill>
                  <a:schemeClr val="tx1"/>
                </a:solidFill>
                <a:latin typeface="PT Sans"/>
                <a:cs typeface="PT Sans"/>
              </a:rPr>
              <a:t>this</a:t>
            </a:r>
            <a:r>
              <a:rPr spc="-60" dirty="0">
                <a:solidFill>
                  <a:schemeClr val="tx1"/>
                </a:solidFill>
                <a:latin typeface="PT Sans"/>
                <a:cs typeface="PT Sans"/>
              </a:rPr>
              <a:t> </a:t>
            </a:r>
            <a:r>
              <a:rPr dirty="0">
                <a:solidFill>
                  <a:schemeClr val="tx1"/>
                </a:solidFill>
                <a:latin typeface="PT Sans"/>
                <a:cs typeface="PT Sans"/>
              </a:rPr>
              <a:t>particular</a:t>
            </a:r>
            <a:r>
              <a:rPr spc="-55" dirty="0">
                <a:solidFill>
                  <a:schemeClr val="tx1"/>
                </a:solidFill>
                <a:latin typeface="PT Sans"/>
                <a:cs typeface="PT Sans"/>
              </a:rPr>
              <a:t> </a:t>
            </a:r>
            <a:r>
              <a:rPr dirty="0">
                <a:solidFill>
                  <a:schemeClr val="tx1"/>
                </a:solidFill>
                <a:latin typeface="PT Sans"/>
                <a:cs typeface="PT Sans"/>
              </a:rPr>
              <a:t>research)</a:t>
            </a:r>
            <a:r>
              <a:rPr spc="-25" dirty="0">
                <a:solidFill>
                  <a:schemeClr val="tx1"/>
                </a:solidFill>
                <a:latin typeface="PT Sans"/>
                <a:cs typeface="PT Sans"/>
              </a:rPr>
              <a:t> </a:t>
            </a:r>
            <a:r>
              <a:rPr dirty="0">
                <a:solidFill>
                  <a:schemeClr val="tx1"/>
                </a:solidFill>
                <a:latin typeface="PT Sans"/>
                <a:cs typeface="PT Sans"/>
              </a:rPr>
              <a:t>in</a:t>
            </a:r>
            <a:r>
              <a:rPr spc="-70" dirty="0">
                <a:solidFill>
                  <a:schemeClr val="tx1"/>
                </a:solidFill>
                <a:latin typeface="PT Sans"/>
                <a:cs typeface="PT Sans"/>
              </a:rPr>
              <a:t> </a:t>
            </a:r>
            <a:r>
              <a:rPr lang="en-US" spc="-70" dirty="0">
                <a:solidFill>
                  <a:schemeClr val="tx1"/>
                </a:solidFill>
                <a:latin typeface="PT Sans"/>
                <a:cs typeface="PT Sans"/>
              </a:rPr>
              <a:t>50</a:t>
            </a:r>
            <a:r>
              <a:rPr dirty="0">
                <a:solidFill>
                  <a:schemeClr val="tx1"/>
                </a:solidFill>
                <a:latin typeface="PT Sans"/>
                <a:cs typeface="PT Sans"/>
              </a:rPr>
              <a:t> words</a:t>
            </a:r>
            <a:r>
              <a:rPr spc="-65" dirty="0">
                <a:solidFill>
                  <a:schemeClr val="tx1"/>
                </a:solidFill>
                <a:latin typeface="PT Sans"/>
                <a:cs typeface="PT Sans"/>
              </a:rPr>
              <a:t> </a:t>
            </a:r>
            <a:r>
              <a:rPr dirty="0">
                <a:solidFill>
                  <a:schemeClr val="tx1"/>
                </a:solidFill>
                <a:latin typeface="PT Sans"/>
                <a:cs typeface="PT Sans"/>
              </a:rPr>
              <a:t>or</a:t>
            </a:r>
            <a:r>
              <a:rPr spc="-55" dirty="0">
                <a:solidFill>
                  <a:schemeClr val="tx1"/>
                </a:solidFill>
                <a:latin typeface="PT Sans"/>
                <a:cs typeface="PT Sans"/>
              </a:rPr>
              <a:t> </a:t>
            </a:r>
            <a:r>
              <a:rPr spc="-20" dirty="0">
                <a:solidFill>
                  <a:schemeClr val="tx1"/>
                </a:solidFill>
                <a:latin typeface="PT Sans"/>
                <a:cs typeface="PT Sans"/>
              </a:rPr>
              <a:t>less</a:t>
            </a:r>
            <a:endParaRPr dirty="0">
              <a:solidFill>
                <a:schemeClr val="tx1"/>
              </a:solidFill>
              <a:latin typeface="PT Sans"/>
              <a:cs typeface="PT Sans"/>
            </a:endParaRPr>
          </a:p>
          <a:p>
            <a:pPr marL="346710" indent="-334010">
              <a:lnSpc>
                <a:spcPct val="100000"/>
              </a:lnSpc>
              <a:spcBef>
                <a:spcPts val="580"/>
              </a:spcBef>
              <a:buClr>
                <a:srgbClr val="8AC441"/>
              </a:buClr>
              <a:buSzPct val="94444"/>
              <a:buFont typeface="Arial"/>
              <a:buChar char="■"/>
              <a:tabLst>
                <a:tab pos="346710" algn="l"/>
              </a:tabLst>
            </a:pPr>
            <a:r>
              <a:rPr dirty="0">
                <a:solidFill>
                  <a:schemeClr val="tx1"/>
                </a:solidFill>
                <a:latin typeface="PT Sans"/>
                <a:cs typeface="PT Sans"/>
              </a:rPr>
              <a:t>Author(s),</a:t>
            </a:r>
            <a:r>
              <a:rPr spc="-70" dirty="0">
                <a:solidFill>
                  <a:schemeClr val="tx1"/>
                </a:solidFill>
                <a:latin typeface="PT Sans"/>
                <a:cs typeface="PT Sans"/>
              </a:rPr>
              <a:t> </a:t>
            </a:r>
            <a:r>
              <a:rPr dirty="0">
                <a:solidFill>
                  <a:schemeClr val="tx1"/>
                </a:solidFill>
                <a:latin typeface="PT Sans"/>
                <a:cs typeface="PT Sans"/>
              </a:rPr>
              <a:t>listed</a:t>
            </a:r>
            <a:r>
              <a:rPr spc="-55" dirty="0">
                <a:solidFill>
                  <a:schemeClr val="tx1"/>
                </a:solidFill>
                <a:latin typeface="PT Sans"/>
                <a:cs typeface="PT Sans"/>
              </a:rPr>
              <a:t> </a:t>
            </a:r>
            <a:r>
              <a:rPr dirty="0">
                <a:solidFill>
                  <a:schemeClr val="tx1"/>
                </a:solidFill>
                <a:latin typeface="PT Sans"/>
                <a:cs typeface="PT Sans"/>
              </a:rPr>
              <a:t>with</a:t>
            </a:r>
            <a:r>
              <a:rPr spc="-5" dirty="0">
                <a:solidFill>
                  <a:schemeClr val="tx1"/>
                </a:solidFill>
                <a:latin typeface="PT Sans"/>
                <a:cs typeface="PT Sans"/>
              </a:rPr>
              <a:t> </a:t>
            </a:r>
            <a:r>
              <a:rPr dirty="0">
                <a:solidFill>
                  <a:schemeClr val="tx1"/>
                </a:solidFill>
                <a:latin typeface="PT Sans"/>
                <a:cs typeface="PT Sans"/>
              </a:rPr>
              <a:t>first</a:t>
            </a:r>
            <a:r>
              <a:rPr spc="5" dirty="0">
                <a:solidFill>
                  <a:schemeClr val="tx1"/>
                </a:solidFill>
                <a:latin typeface="PT Sans"/>
                <a:cs typeface="PT Sans"/>
              </a:rPr>
              <a:t> </a:t>
            </a:r>
            <a:r>
              <a:rPr dirty="0">
                <a:solidFill>
                  <a:schemeClr val="tx1"/>
                </a:solidFill>
                <a:latin typeface="PT Sans"/>
                <a:cs typeface="PT Sans"/>
              </a:rPr>
              <a:t>name</a:t>
            </a:r>
            <a:r>
              <a:rPr spc="-70" dirty="0">
                <a:solidFill>
                  <a:schemeClr val="tx1"/>
                </a:solidFill>
                <a:latin typeface="PT Sans"/>
                <a:cs typeface="PT Sans"/>
              </a:rPr>
              <a:t> </a:t>
            </a:r>
            <a:r>
              <a:rPr dirty="0">
                <a:solidFill>
                  <a:schemeClr val="tx1"/>
                </a:solidFill>
                <a:latin typeface="PT Sans"/>
                <a:cs typeface="PT Sans"/>
              </a:rPr>
              <a:t>and</a:t>
            </a:r>
            <a:r>
              <a:rPr spc="-55" dirty="0">
                <a:solidFill>
                  <a:schemeClr val="tx1"/>
                </a:solidFill>
                <a:latin typeface="PT Sans"/>
                <a:cs typeface="PT Sans"/>
              </a:rPr>
              <a:t> </a:t>
            </a:r>
            <a:r>
              <a:rPr dirty="0">
                <a:solidFill>
                  <a:schemeClr val="tx1"/>
                </a:solidFill>
                <a:latin typeface="PT Sans"/>
                <a:cs typeface="PT Sans"/>
              </a:rPr>
              <a:t>last</a:t>
            </a:r>
            <a:r>
              <a:rPr spc="-60" dirty="0">
                <a:solidFill>
                  <a:schemeClr val="tx1"/>
                </a:solidFill>
                <a:latin typeface="PT Sans"/>
                <a:cs typeface="PT Sans"/>
              </a:rPr>
              <a:t> </a:t>
            </a:r>
            <a:r>
              <a:rPr spc="-20" dirty="0">
                <a:solidFill>
                  <a:schemeClr val="tx1"/>
                </a:solidFill>
                <a:latin typeface="PT Sans"/>
                <a:cs typeface="PT Sans"/>
              </a:rPr>
              <a:t>name</a:t>
            </a:r>
            <a:endParaRPr dirty="0">
              <a:solidFill>
                <a:schemeClr val="tx1"/>
              </a:solidFill>
              <a:latin typeface="PT Sans"/>
              <a:cs typeface="PT Sans"/>
            </a:endParaRPr>
          </a:p>
          <a:p>
            <a:pPr marL="346710" indent="-334010">
              <a:lnSpc>
                <a:spcPct val="100000"/>
              </a:lnSpc>
              <a:spcBef>
                <a:spcPts val="580"/>
              </a:spcBef>
              <a:buClr>
                <a:srgbClr val="8AC441"/>
              </a:buClr>
              <a:buSzPct val="94444"/>
              <a:buFont typeface="Arial"/>
              <a:buChar char="■"/>
              <a:tabLst>
                <a:tab pos="346710" algn="l"/>
              </a:tabLst>
            </a:pPr>
            <a:r>
              <a:rPr dirty="0">
                <a:solidFill>
                  <a:schemeClr val="tx1"/>
                </a:solidFill>
                <a:latin typeface="PT Sans"/>
                <a:cs typeface="PT Sans"/>
              </a:rPr>
              <a:t>Citation,</a:t>
            </a:r>
            <a:r>
              <a:rPr spc="-60" dirty="0">
                <a:solidFill>
                  <a:schemeClr val="tx1"/>
                </a:solidFill>
                <a:latin typeface="PT Sans"/>
                <a:cs typeface="PT Sans"/>
              </a:rPr>
              <a:t> </a:t>
            </a:r>
            <a:r>
              <a:rPr dirty="0">
                <a:solidFill>
                  <a:schemeClr val="tx1"/>
                </a:solidFill>
                <a:latin typeface="PT Sans"/>
                <a:cs typeface="PT Sans"/>
              </a:rPr>
              <a:t>including</a:t>
            </a:r>
            <a:r>
              <a:rPr spc="-35" dirty="0">
                <a:solidFill>
                  <a:schemeClr val="tx1"/>
                </a:solidFill>
                <a:latin typeface="PT Sans"/>
                <a:cs typeface="PT Sans"/>
              </a:rPr>
              <a:t> </a:t>
            </a:r>
            <a:r>
              <a:rPr spc="-25" dirty="0">
                <a:solidFill>
                  <a:schemeClr val="tx1"/>
                </a:solidFill>
                <a:latin typeface="PT Sans"/>
                <a:cs typeface="PT Sans"/>
              </a:rPr>
              <a:t>url</a:t>
            </a:r>
            <a:endParaRPr dirty="0">
              <a:solidFill>
                <a:schemeClr val="tx1"/>
              </a:solidFill>
              <a:latin typeface="PT Sans"/>
              <a:cs typeface="PT Sans"/>
            </a:endParaRPr>
          </a:p>
          <a:p>
            <a:pPr marL="346710" indent="-334010">
              <a:lnSpc>
                <a:spcPct val="100000"/>
              </a:lnSpc>
              <a:spcBef>
                <a:spcPts val="650"/>
              </a:spcBef>
              <a:buClr>
                <a:srgbClr val="8AC441"/>
              </a:buClr>
              <a:buSzPct val="94444"/>
              <a:buFont typeface="Arial"/>
              <a:buChar char="■"/>
              <a:tabLst>
                <a:tab pos="346710" algn="l"/>
              </a:tabLst>
            </a:pPr>
            <a:r>
              <a:rPr dirty="0">
                <a:solidFill>
                  <a:schemeClr val="tx1"/>
                </a:solidFill>
                <a:latin typeface="PT Sans"/>
                <a:cs typeface="PT Sans"/>
              </a:rPr>
              <a:t>Statement</a:t>
            </a:r>
            <a:r>
              <a:rPr spc="-25" dirty="0">
                <a:solidFill>
                  <a:schemeClr val="tx1"/>
                </a:solidFill>
                <a:latin typeface="PT Sans"/>
                <a:cs typeface="PT Sans"/>
              </a:rPr>
              <a:t> </a:t>
            </a:r>
            <a:r>
              <a:rPr dirty="0">
                <a:solidFill>
                  <a:schemeClr val="tx1"/>
                </a:solidFill>
                <a:latin typeface="PT Sans"/>
                <a:cs typeface="PT Sans"/>
              </a:rPr>
              <a:t>of</a:t>
            </a:r>
            <a:r>
              <a:rPr spc="10" dirty="0">
                <a:solidFill>
                  <a:schemeClr val="tx1"/>
                </a:solidFill>
                <a:latin typeface="PT Sans"/>
                <a:cs typeface="PT Sans"/>
              </a:rPr>
              <a:t> </a:t>
            </a:r>
            <a:r>
              <a:rPr dirty="0">
                <a:solidFill>
                  <a:schemeClr val="tx1"/>
                </a:solidFill>
                <a:latin typeface="PT Sans"/>
                <a:cs typeface="PT Sans"/>
              </a:rPr>
              <a:t>key</a:t>
            </a:r>
            <a:r>
              <a:rPr spc="-40" dirty="0">
                <a:solidFill>
                  <a:schemeClr val="tx1"/>
                </a:solidFill>
                <a:latin typeface="PT Sans"/>
                <a:cs typeface="PT Sans"/>
              </a:rPr>
              <a:t> </a:t>
            </a:r>
            <a:r>
              <a:rPr spc="-10" dirty="0">
                <a:solidFill>
                  <a:schemeClr val="tx1"/>
                </a:solidFill>
                <a:latin typeface="PT Sans"/>
                <a:cs typeface="PT Sans"/>
              </a:rPr>
              <a:t>outcome/learning/result/fact/headline,</a:t>
            </a:r>
            <a:r>
              <a:rPr spc="-35" dirty="0">
                <a:solidFill>
                  <a:schemeClr val="tx1"/>
                </a:solidFill>
                <a:latin typeface="PT Sans"/>
                <a:cs typeface="PT Sans"/>
              </a:rPr>
              <a:t> </a:t>
            </a:r>
            <a:r>
              <a:rPr dirty="0">
                <a:solidFill>
                  <a:schemeClr val="tx1"/>
                </a:solidFill>
                <a:latin typeface="PT Sans"/>
                <a:cs typeface="PT Sans"/>
              </a:rPr>
              <a:t>in</a:t>
            </a:r>
            <a:r>
              <a:rPr spc="30" dirty="0">
                <a:solidFill>
                  <a:schemeClr val="tx1"/>
                </a:solidFill>
                <a:latin typeface="PT Sans"/>
                <a:cs typeface="PT Sans"/>
              </a:rPr>
              <a:t> </a:t>
            </a:r>
            <a:r>
              <a:rPr dirty="0">
                <a:solidFill>
                  <a:schemeClr val="tx1"/>
                </a:solidFill>
                <a:latin typeface="PT Sans"/>
                <a:cs typeface="PT Sans"/>
              </a:rPr>
              <a:t>25</a:t>
            </a:r>
            <a:r>
              <a:rPr spc="-35" dirty="0">
                <a:solidFill>
                  <a:schemeClr val="tx1"/>
                </a:solidFill>
                <a:latin typeface="PT Sans"/>
                <a:cs typeface="PT Sans"/>
              </a:rPr>
              <a:t> </a:t>
            </a:r>
            <a:r>
              <a:rPr dirty="0">
                <a:solidFill>
                  <a:schemeClr val="tx1"/>
                </a:solidFill>
                <a:latin typeface="PT Sans"/>
                <a:cs typeface="PT Sans"/>
              </a:rPr>
              <a:t>words</a:t>
            </a:r>
            <a:r>
              <a:rPr spc="-30" dirty="0">
                <a:solidFill>
                  <a:schemeClr val="tx1"/>
                </a:solidFill>
                <a:latin typeface="PT Sans"/>
                <a:cs typeface="PT Sans"/>
              </a:rPr>
              <a:t> </a:t>
            </a:r>
            <a:r>
              <a:rPr dirty="0">
                <a:solidFill>
                  <a:schemeClr val="tx1"/>
                </a:solidFill>
                <a:latin typeface="PT Sans"/>
                <a:cs typeface="PT Sans"/>
              </a:rPr>
              <a:t>or</a:t>
            </a:r>
            <a:r>
              <a:rPr spc="-25" dirty="0">
                <a:solidFill>
                  <a:schemeClr val="tx1"/>
                </a:solidFill>
                <a:latin typeface="PT Sans"/>
                <a:cs typeface="PT Sans"/>
              </a:rPr>
              <a:t> </a:t>
            </a:r>
            <a:r>
              <a:rPr dirty="0">
                <a:solidFill>
                  <a:schemeClr val="tx1"/>
                </a:solidFill>
                <a:latin typeface="PT Sans"/>
                <a:cs typeface="PT Sans"/>
              </a:rPr>
              <a:t>less</a:t>
            </a:r>
            <a:r>
              <a:rPr spc="-25" dirty="0">
                <a:solidFill>
                  <a:schemeClr val="tx1"/>
                </a:solidFill>
                <a:latin typeface="PT Sans"/>
                <a:cs typeface="PT Sans"/>
              </a:rPr>
              <a:t> </a:t>
            </a:r>
            <a:r>
              <a:rPr dirty="0">
                <a:solidFill>
                  <a:schemeClr val="tx1"/>
                </a:solidFill>
                <a:latin typeface="PT Sans"/>
                <a:cs typeface="PT Sans"/>
              </a:rPr>
              <a:t>(</a:t>
            </a:r>
            <a:r>
              <a:rPr b="1" dirty="0">
                <a:solidFill>
                  <a:schemeClr val="tx1"/>
                </a:solidFill>
                <a:latin typeface="PT Sans"/>
                <a:cs typeface="PT Sans"/>
              </a:rPr>
              <a:t>&lt;20</a:t>
            </a:r>
            <a:r>
              <a:rPr b="1" spc="20" dirty="0">
                <a:solidFill>
                  <a:schemeClr val="tx1"/>
                </a:solidFill>
                <a:latin typeface="PT Sans"/>
                <a:cs typeface="PT Sans"/>
              </a:rPr>
              <a:t> </a:t>
            </a:r>
            <a:r>
              <a:rPr b="1" dirty="0">
                <a:solidFill>
                  <a:schemeClr val="tx1"/>
                </a:solidFill>
                <a:latin typeface="PT Sans"/>
                <a:cs typeface="PT Sans"/>
              </a:rPr>
              <a:t>words</a:t>
            </a:r>
            <a:r>
              <a:rPr b="1" spc="-5" dirty="0">
                <a:solidFill>
                  <a:schemeClr val="tx1"/>
                </a:solidFill>
                <a:latin typeface="PT Sans"/>
                <a:cs typeface="PT Sans"/>
              </a:rPr>
              <a:t> </a:t>
            </a:r>
            <a:r>
              <a:rPr b="1" dirty="0">
                <a:solidFill>
                  <a:schemeClr val="tx1"/>
                </a:solidFill>
                <a:latin typeface="PT Sans"/>
                <a:cs typeface="PT Sans"/>
              </a:rPr>
              <a:t>is</a:t>
            </a:r>
            <a:r>
              <a:rPr b="1" spc="-5" dirty="0">
                <a:solidFill>
                  <a:schemeClr val="tx1"/>
                </a:solidFill>
                <a:latin typeface="PT Sans"/>
                <a:cs typeface="PT Sans"/>
              </a:rPr>
              <a:t> </a:t>
            </a:r>
            <a:r>
              <a:rPr b="1" spc="-10" dirty="0">
                <a:solidFill>
                  <a:schemeClr val="tx1"/>
                </a:solidFill>
                <a:latin typeface="PT Sans"/>
                <a:cs typeface="PT Sans"/>
              </a:rPr>
              <a:t>ideal</a:t>
            </a:r>
            <a:r>
              <a:rPr spc="-10" dirty="0">
                <a:solidFill>
                  <a:schemeClr val="tx1"/>
                </a:solidFill>
                <a:latin typeface="PT Sans"/>
                <a:cs typeface="PT Sans"/>
              </a:rPr>
              <a:t>)</a:t>
            </a:r>
            <a:endParaRPr dirty="0">
              <a:solidFill>
                <a:schemeClr val="tx1"/>
              </a:solidFill>
              <a:latin typeface="PT Sans"/>
              <a:cs typeface="PT Sans"/>
            </a:endParaRPr>
          </a:p>
          <a:p>
            <a:pPr marL="346710" indent="-334010">
              <a:lnSpc>
                <a:spcPct val="100000"/>
              </a:lnSpc>
              <a:spcBef>
                <a:spcPts val="585"/>
              </a:spcBef>
              <a:buClr>
                <a:srgbClr val="8AC441"/>
              </a:buClr>
              <a:buSzPct val="94444"/>
              <a:buFont typeface="Arial"/>
              <a:buChar char="■"/>
              <a:tabLst>
                <a:tab pos="346710" algn="l"/>
              </a:tabLst>
            </a:pPr>
            <a:r>
              <a:rPr dirty="0">
                <a:solidFill>
                  <a:schemeClr val="tx1"/>
                </a:solidFill>
                <a:latin typeface="PT Sans"/>
                <a:cs typeface="PT Sans"/>
              </a:rPr>
              <a:t>Indication</a:t>
            </a:r>
            <a:r>
              <a:rPr spc="-5" dirty="0">
                <a:solidFill>
                  <a:schemeClr val="tx1"/>
                </a:solidFill>
                <a:latin typeface="PT Sans"/>
                <a:cs typeface="PT Sans"/>
              </a:rPr>
              <a:t> </a:t>
            </a:r>
            <a:r>
              <a:rPr dirty="0">
                <a:solidFill>
                  <a:schemeClr val="tx1"/>
                </a:solidFill>
                <a:latin typeface="PT Sans"/>
                <a:cs typeface="PT Sans"/>
              </a:rPr>
              <a:t>that</a:t>
            </a:r>
            <a:r>
              <a:rPr spc="-55" dirty="0">
                <a:solidFill>
                  <a:schemeClr val="tx1"/>
                </a:solidFill>
                <a:latin typeface="PT Sans"/>
                <a:cs typeface="PT Sans"/>
              </a:rPr>
              <a:t> </a:t>
            </a:r>
            <a:r>
              <a:rPr dirty="0">
                <a:solidFill>
                  <a:schemeClr val="tx1"/>
                </a:solidFill>
                <a:latin typeface="PT Sans"/>
                <a:cs typeface="PT Sans"/>
              </a:rPr>
              <a:t>the</a:t>
            </a:r>
            <a:r>
              <a:rPr spc="-65" dirty="0">
                <a:solidFill>
                  <a:schemeClr val="tx1"/>
                </a:solidFill>
                <a:latin typeface="PT Sans"/>
                <a:cs typeface="PT Sans"/>
              </a:rPr>
              <a:t> </a:t>
            </a:r>
            <a:r>
              <a:rPr dirty="0">
                <a:solidFill>
                  <a:schemeClr val="tx1"/>
                </a:solidFill>
                <a:latin typeface="PT Sans"/>
                <a:cs typeface="PT Sans"/>
              </a:rPr>
              <a:t>submitter</a:t>
            </a:r>
            <a:r>
              <a:rPr spc="-55" dirty="0">
                <a:solidFill>
                  <a:schemeClr val="tx1"/>
                </a:solidFill>
                <a:latin typeface="PT Sans"/>
                <a:cs typeface="PT Sans"/>
              </a:rPr>
              <a:t> </a:t>
            </a:r>
            <a:r>
              <a:rPr dirty="0">
                <a:solidFill>
                  <a:schemeClr val="tx1"/>
                </a:solidFill>
                <a:latin typeface="PT Sans"/>
                <a:cs typeface="PT Sans"/>
              </a:rPr>
              <a:t>has</a:t>
            </a:r>
            <a:r>
              <a:rPr spc="5" dirty="0">
                <a:solidFill>
                  <a:schemeClr val="tx1"/>
                </a:solidFill>
                <a:latin typeface="PT Sans"/>
                <a:cs typeface="PT Sans"/>
              </a:rPr>
              <a:t> </a:t>
            </a:r>
            <a:r>
              <a:rPr dirty="0">
                <a:solidFill>
                  <a:schemeClr val="tx1"/>
                </a:solidFill>
                <a:latin typeface="PT Sans"/>
                <a:cs typeface="PT Sans"/>
              </a:rPr>
              <a:t>read</a:t>
            </a:r>
            <a:r>
              <a:rPr spc="-55" dirty="0">
                <a:solidFill>
                  <a:schemeClr val="tx1"/>
                </a:solidFill>
                <a:latin typeface="PT Sans"/>
                <a:cs typeface="PT Sans"/>
              </a:rPr>
              <a:t> </a:t>
            </a:r>
            <a:r>
              <a:rPr dirty="0">
                <a:solidFill>
                  <a:schemeClr val="tx1"/>
                </a:solidFill>
                <a:latin typeface="PT Sans"/>
                <a:cs typeface="PT Sans"/>
              </a:rPr>
              <a:t>and</a:t>
            </a:r>
            <a:r>
              <a:rPr spc="-55" dirty="0">
                <a:solidFill>
                  <a:schemeClr val="tx1"/>
                </a:solidFill>
                <a:latin typeface="PT Sans"/>
                <a:cs typeface="PT Sans"/>
              </a:rPr>
              <a:t> </a:t>
            </a:r>
            <a:r>
              <a:rPr dirty="0">
                <a:solidFill>
                  <a:schemeClr val="tx1"/>
                </a:solidFill>
                <a:latin typeface="PT Sans"/>
                <a:cs typeface="PT Sans"/>
              </a:rPr>
              <a:t>agreed</a:t>
            </a:r>
            <a:r>
              <a:rPr spc="-114" dirty="0">
                <a:solidFill>
                  <a:schemeClr val="tx1"/>
                </a:solidFill>
                <a:latin typeface="PT Sans"/>
                <a:cs typeface="PT Sans"/>
              </a:rPr>
              <a:t> </a:t>
            </a:r>
            <a:r>
              <a:rPr dirty="0">
                <a:solidFill>
                  <a:schemeClr val="tx1"/>
                </a:solidFill>
                <a:latin typeface="PT Sans"/>
                <a:cs typeface="PT Sans"/>
              </a:rPr>
              <a:t>to</a:t>
            </a:r>
            <a:r>
              <a:rPr spc="-50" dirty="0">
                <a:solidFill>
                  <a:schemeClr val="tx1"/>
                </a:solidFill>
                <a:latin typeface="PT Sans"/>
                <a:cs typeface="PT Sans"/>
              </a:rPr>
              <a:t> </a:t>
            </a:r>
            <a:r>
              <a:rPr dirty="0">
                <a:solidFill>
                  <a:schemeClr val="tx1"/>
                </a:solidFill>
                <a:latin typeface="PT Sans"/>
                <a:cs typeface="PT Sans"/>
              </a:rPr>
              <a:t>the</a:t>
            </a:r>
            <a:r>
              <a:rPr spc="-65" dirty="0">
                <a:solidFill>
                  <a:schemeClr val="tx1"/>
                </a:solidFill>
                <a:latin typeface="PT Sans"/>
                <a:cs typeface="PT Sans"/>
              </a:rPr>
              <a:t> </a:t>
            </a:r>
            <a:r>
              <a:rPr dirty="0">
                <a:solidFill>
                  <a:schemeClr val="tx1"/>
                </a:solidFill>
                <a:latin typeface="PT Sans"/>
                <a:cs typeface="PT Sans"/>
              </a:rPr>
              <a:t>terms</a:t>
            </a:r>
            <a:r>
              <a:rPr spc="5" dirty="0">
                <a:solidFill>
                  <a:schemeClr val="tx1"/>
                </a:solidFill>
                <a:latin typeface="PT Sans"/>
                <a:cs typeface="PT Sans"/>
              </a:rPr>
              <a:t> </a:t>
            </a:r>
            <a:r>
              <a:rPr spc="-10" dirty="0">
                <a:solidFill>
                  <a:schemeClr val="tx1"/>
                </a:solidFill>
                <a:latin typeface="PT Sans"/>
                <a:cs typeface="PT Sans"/>
              </a:rPr>
              <a:t>outlined</a:t>
            </a:r>
            <a:r>
              <a:rPr spc="-55" dirty="0">
                <a:solidFill>
                  <a:schemeClr val="tx1"/>
                </a:solidFill>
                <a:latin typeface="PT Sans"/>
                <a:cs typeface="PT Sans"/>
              </a:rPr>
              <a:t> </a:t>
            </a:r>
            <a:r>
              <a:rPr dirty="0">
                <a:solidFill>
                  <a:schemeClr val="tx1"/>
                </a:solidFill>
                <a:latin typeface="PT Sans"/>
                <a:cs typeface="PT Sans"/>
              </a:rPr>
              <a:t>in</a:t>
            </a:r>
            <a:r>
              <a:rPr spc="-5" dirty="0">
                <a:solidFill>
                  <a:schemeClr val="tx1"/>
                </a:solidFill>
                <a:latin typeface="PT Sans"/>
                <a:cs typeface="PT Sans"/>
              </a:rPr>
              <a:t> </a:t>
            </a:r>
            <a:r>
              <a:rPr dirty="0">
                <a:solidFill>
                  <a:schemeClr val="tx1"/>
                </a:solidFill>
                <a:latin typeface="PT Sans"/>
                <a:cs typeface="PT Sans"/>
              </a:rPr>
              <a:t>this</a:t>
            </a:r>
            <a:r>
              <a:rPr spc="5" dirty="0">
                <a:solidFill>
                  <a:schemeClr val="tx1"/>
                </a:solidFill>
                <a:latin typeface="PT Sans"/>
                <a:cs typeface="PT Sans"/>
              </a:rPr>
              <a:t> </a:t>
            </a:r>
            <a:r>
              <a:rPr spc="-10" dirty="0">
                <a:solidFill>
                  <a:schemeClr val="tx1"/>
                </a:solidFill>
                <a:latin typeface="PT Sans"/>
                <a:cs typeface="PT Sans"/>
              </a:rPr>
              <a:t>document.</a:t>
            </a:r>
            <a:endParaRPr dirty="0">
              <a:solidFill>
                <a:schemeClr val="tx1"/>
              </a:solidFill>
              <a:latin typeface="PT Sans"/>
              <a:cs typeface="PT Sans"/>
            </a:endParaRPr>
          </a:p>
          <a:p>
            <a:pPr marL="12700">
              <a:lnSpc>
                <a:spcPct val="100000"/>
              </a:lnSpc>
              <a:spcBef>
                <a:spcPts val="2310"/>
              </a:spcBef>
            </a:pPr>
            <a:r>
              <a:rPr b="1" spc="-10" dirty="0">
                <a:solidFill>
                  <a:srgbClr val="6C615C"/>
                </a:solidFill>
                <a:latin typeface="PT Sans"/>
                <a:cs typeface="PT Sans"/>
              </a:rPr>
              <a:t>Optional</a:t>
            </a:r>
            <a:r>
              <a:rPr b="1" spc="-80" dirty="0">
                <a:solidFill>
                  <a:srgbClr val="6C615C"/>
                </a:solidFill>
                <a:latin typeface="PT Sans"/>
                <a:cs typeface="PT Sans"/>
              </a:rPr>
              <a:t> </a:t>
            </a:r>
            <a:r>
              <a:rPr b="1" dirty="0">
                <a:solidFill>
                  <a:srgbClr val="6C615C"/>
                </a:solidFill>
                <a:latin typeface="PT Sans"/>
                <a:cs typeface="PT Sans"/>
              </a:rPr>
              <a:t>additions</a:t>
            </a:r>
            <a:r>
              <a:rPr dirty="0">
                <a:solidFill>
                  <a:srgbClr val="6C615C"/>
                </a:solidFill>
                <a:latin typeface="PT Sans"/>
                <a:cs typeface="PT Sans"/>
              </a:rPr>
              <a:t>:</a:t>
            </a:r>
            <a:r>
              <a:rPr spc="-40" dirty="0">
                <a:solidFill>
                  <a:srgbClr val="6C615C"/>
                </a:solidFill>
                <a:latin typeface="PT Sans"/>
                <a:cs typeface="PT Sans"/>
              </a:rPr>
              <a:t> </a:t>
            </a:r>
            <a:r>
              <a:rPr dirty="0">
                <a:solidFill>
                  <a:schemeClr val="tx1"/>
                </a:solidFill>
                <a:latin typeface="PT Sans"/>
                <a:cs typeface="PT Sans"/>
              </a:rPr>
              <a:t>hyperlink</a:t>
            </a:r>
            <a:r>
              <a:rPr spc="-15" dirty="0">
                <a:solidFill>
                  <a:schemeClr val="tx1"/>
                </a:solidFill>
                <a:latin typeface="PT Sans"/>
                <a:cs typeface="PT Sans"/>
              </a:rPr>
              <a:t> </a:t>
            </a:r>
            <a:r>
              <a:rPr dirty="0">
                <a:solidFill>
                  <a:schemeClr val="tx1"/>
                </a:solidFill>
                <a:latin typeface="PT Sans"/>
                <a:cs typeface="PT Sans"/>
              </a:rPr>
              <a:t>or</a:t>
            </a:r>
            <a:r>
              <a:rPr spc="-45" dirty="0">
                <a:solidFill>
                  <a:schemeClr val="tx1"/>
                </a:solidFill>
                <a:latin typeface="PT Sans"/>
                <a:cs typeface="PT Sans"/>
              </a:rPr>
              <a:t> </a:t>
            </a:r>
            <a:r>
              <a:rPr dirty="0">
                <a:solidFill>
                  <a:schemeClr val="tx1"/>
                </a:solidFill>
                <a:latin typeface="PT Sans"/>
                <a:cs typeface="PT Sans"/>
              </a:rPr>
              <a:t>QR</a:t>
            </a:r>
            <a:r>
              <a:rPr spc="-5" dirty="0">
                <a:solidFill>
                  <a:schemeClr val="tx1"/>
                </a:solidFill>
                <a:latin typeface="PT Sans"/>
                <a:cs typeface="PT Sans"/>
              </a:rPr>
              <a:t> </a:t>
            </a:r>
            <a:r>
              <a:rPr dirty="0">
                <a:solidFill>
                  <a:schemeClr val="tx1"/>
                </a:solidFill>
                <a:latin typeface="PT Sans"/>
                <a:cs typeface="PT Sans"/>
              </a:rPr>
              <a:t>code</a:t>
            </a:r>
            <a:r>
              <a:rPr spc="-60" dirty="0">
                <a:solidFill>
                  <a:schemeClr val="tx1"/>
                </a:solidFill>
                <a:latin typeface="PT Sans"/>
                <a:cs typeface="PT Sans"/>
              </a:rPr>
              <a:t> </a:t>
            </a:r>
            <a:r>
              <a:rPr dirty="0">
                <a:solidFill>
                  <a:schemeClr val="tx1"/>
                </a:solidFill>
                <a:latin typeface="PT Sans"/>
                <a:cs typeface="PT Sans"/>
              </a:rPr>
              <a:t>for</a:t>
            </a:r>
            <a:r>
              <a:rPr spc="-45" dirty="0">
                <a:solidFill>
                  <a:schemeClr val="tx1"/>
                </a:solidFill>
                <a:latin typeface="PT Sans"/>
                <a:cs typeface="PT Sans"/>
              </a:rPr>
              <a:t> </a:t>
            </a:r>
            <a:r>
              <a:rPr dirty="0">
                <a:solidFill>
                  <a:schemeClr val="tx1"/>
                </a:solidFill>
                <a:latin typeface="PT Sans"/>
                <a:cs typeface="PT Sans"/>
              </a:rPr>
              <a:t>a</a:t>
            </a:r>
            <a:r>
              <a:rPr spc="-40" dirty="0">
                <a:solidFill>
                  <a:schemeClr val="tx1"/>
                </a:solidFill>
                <a:latin typeface="PT Sans"/>
                <a:cs typeface="PT Sans"/>
              </a:rPr>
              <a:t> </a:t>
            </a:r>
            <a:r>
              <a:rPr dirty="0">
                <a:solidFill>
                  <a:schemeClr val="tx1"/>
                </a:solidFill>
                <a:latin typeface="PT Sans"/>
                <a:cs typeface="PT Sans"/>
              </a:rPr>
              <a:t>full</a:t>
            </a:r>
            <a:r>
              <a:rPr spc="-30" dirty="0">
                <a:solidFill>
                  <a:schemeClr val="tx1"/>
                </a:solidFill>
                <a:latin typeface="PT Sans"/>
                <a:cs typeface="PT Sans"/>
              </a:rPr>
              <a:t> </a:t>
            </a:r>
            <a:r>
              <a:rPr dirty="0">
                <a:solidFill>
                  <a:schemeClr val="tx1"/>
                </a:solidFill>
                <a:latin typeface="PT Sans"/>
                <a:cs typeface="PT Sans"/>
              </a:rPr>
              <a:t>report</a:t>
            </a:r>
            <a:r>
              <a:rPr spc="25" dirty="0">
                <a:solidFill>
                  <a:schemeClr val="tx1"/>
                </a:solidFill>
                <a:latin typeface="PT Sans"/>
                <a:cs typeface="PT Sans"/>
              </a:rPr>
              <a:t> </a:t>
            </a:r>
            <a:r>
              <a:rPr lang="en-US" dirty="0">
                <a:solidFill>
                  <a:schemeClr val="tx1"/>
                </a:solidFill>
                <a:latin typeface="PT Sans"/>
                <a:cs typeface="PT Sans"/>
              </a:rPr>
              <a:t>or paper</a:t>
            </a:r>
            <a:r>
              <a:rPr dirty="0">
                <a:solidFill>
                  <a:schemeClr val="tx1"/>
                </a:solidFill>
                <a:latin typeface="PT Sans"/>
                <a:cs typeface="PT Sans"/>
              </a:rPr>
              <a:t>;</a:t>
            </a:r>
            <a:r>
              <a:rPr spc="-35" dirty="0">
                <a:solidFill>
                  <a:schemeClr val="tx1"/>
                </a:solidFill>
                <a:latin typeface="PT Sans"/>
                <a:cs typeface="PT Sans"/>
              </a:rPr>
              <a:t> </a:t>
            </a:r>
            <a:r>
              <a:rPr lang="en-US" spc="-35" dirty="0">
                <a:solidFill>
                  <a:schemeClr val="tx1"/>
                </a:solidFill>
                <a:latin typeface="PT Sans"/>
                <a:cs typeface="PT Sans"/>
              </a:rPr>
              <a:t>other instructions on how to access the paper; </a:t>
            </a:r>
            <a:r>
              <a:rPr spc="-10" dirty="0">
                <a:solidFill>
                  <a:schemeClr val="tx1"/>
                </a:solidFill>
                <a:latin typeface="PT Sans"/>
                <a:cs typeface="PT Sans"/>
              </a:rPr>
              <a:t>organizational</a:t>
            </a:r>
            <a:r>
              <a:rPr spc="-35" dirty="0">
                <a:solidFill>
                  <a:schemeClr val="tx1"/>
                </a:solidFill>
                <a:latin typeface="PT Sans"/>
                <a:cs typeface="PT Sans"/>
              </a:rPr>
              <a:t> </a:t>
            </a:r>
            <a:r>
              <a:rPr spc="-20" dirty="0">
                <a:solidFill>
                  <a:schemeClr val="tx1"/>
                </a:solidFill>
                <a:latin typeface="PT Sans"/>
                <a:cs typeface="PT Sans"/>
              </a:rPr>
              <a:t>logo</a:t>
            </a:r>
            <a:endParaRPr dirty="0">
              <a:solidFill>
                <a:schemeClr val="tx1"/>
              </a:solidFill>
              <a:latin typeface="PT Sans"/>
              <a:cs typeface="PT Sans"/>
            </a:endParaRPr>
          </a:p>
        </p:txBody>
      </p:sp>
      <p:sp>
        <p:nvSpPr>
          <p:cNvPr id="3" name="object 3"/>
          <p:cNvSpPr txBox="1">
            <a:spLocks noGrp="1"/>
          </p:cNvSpPr>
          <p:nvPr>
            <p:ph type="title"/>
          </p:nvPr>
        </p:nvSpPr>
        <p:spPr>
          <a:xfrm>
            <a:off x="438912" y="612863"/>
            <a:ext cx="11311255" cy="1189355"/>
          </a:xfrm>
          <a:prstGeom prst="rect">
            <a:avLst/>
          </a:prstGeom>
          <a:solidFill>
            <a:srgbClr val="1C76BA"/>
          </a:solidFill>
        </p:spPr>
        <p:txBody>
          <a:bodyPr vert="horz" wrap="square" lIns="0" tIns="207010" rIns="0" bIns="0" rtlCol="0">
            <a:spAutoFit/>
          </a:bodyPr>
          <a:lstStyle/>
          <a:p>
            <a:pPr>
              <a:lnSpc>
                <a:spcPct val="100000"/>
              </a:lnSpc>
              <a:spcBef>
                <a:spcPts val="1630"/>
              </a:spcBef>
            </a:pPr>
            <a:endParaRPr sz="2800">
              <a:latin typeface="Times New Roman"/>
              <a:cs typeface="Times New Roman"/>
            </a:endParaRPr>
          </a:p>
          <a:p>
            <a:pPr marL="233679">
              <a:lnSpc>
                <a:spcPct val="100000"/>
              </a:lnSpc>
            </a:pPr>
            <a:r>
              <a:rPr sz="2800" b="1" dirty="0">
                <a:solidFill>
                  <a:srgbClr val="FFFFFF"/>
                </a:solidFill>
                <a:latin typeface="PT Serif"/>
                <a:cs typeface="PT Serif"/>
              </a:rPr>
              <a:t>2024</a:t>
            </a:r>
            <a:r>
              <a:rPr sz="2800" b="1" spc="-20" dirty="0">
                <a:solidFill>
                  <a:srgbClr val="FFFFFF"/>
                </a:solidFill>
                <a:latin typeface="PT Serif"/>
                <a:cs typeface="PT Serif"/>
              </a:rPr>
              <a:t> </a:t>
            </a:r>
            <a:r>
              <a:rPr sz="2800" b="1" dirty="0">
                <a:solidFill>
                  <a:srgbClr val="FFFFFF"/>
                </a:solidFill>
                <a:latin typeface="PT Serif"/>
                <a:cs typeface="PT Serif"/>
              </a:rPr>
              <a:t>CALL</a:t>
            </a:r>
            <a:r>
              <a:rPr sz="2800" b="1" spc="-50" dirty="0">
                <a:solidFill>
                  <a:srgbClr val="FFFFFF"/>
                </a:solidFill>
                <a:latin typeface="PT Serif"/>
                <a:cs typeface="PT Serif"/>
              </a:rPr>
              <a:t> </a:t>
            </a:r>
            <a:r>
              <a:rPr sz="2800" b="1" dirty="0">
                <a:solidFill>
                  <a:srgbClr val="FFFFFF"/>
                </a:solidFill>
                <a:latin typeface="PT Serif"/>
                <a:cs typeface="PT Serif"/>
              </a:rPr>
              <a:t>FOR</a:t>
            </a:r>
            <a:r>
              <a:rPr sz="2800" b="1" spc="-80" dirty="0">
                <a:solidFill>
                  <a:srgbClr val="FFFFFF"/>
                </a:solidFill>
                <a:latin typeface="PT Serif"/>
                <a:cs typeface="PT Serif"/>
              </a:rPr>
              <a:t> </a:t>
            </a:r>
            <a:r>
              <a:rPr sz="2800" b="1" dirty="0">
                <a:solidFill>
                  <a:srgbClr val="FFFFFF"/>
                </a:solidFill>
                <a:latin typeface="PT Serif"/>
                <a:cs typeface="PT Serif"/>
              </a:rPr>
              <a:t>RESEARCH</a:t>
            </a:r>
            <a:r>
              <a:rPr sz="2800" b="1" spc="-70" dirty="0">
                <a:solidFill>
                  <a:srgbClr val="FFFFFF"/>
                </a:solidFill>
                <a:latin typeface="PT Serif"/>
                <a:cs typeface="PT Serif"/>
              </a:rPr>
              <a:t> </a:t>
            </a:r>
            <a:r>
              <a:rPr sz="2800" b="1" dirty="0">
                <a:solidFill>
                  <a:srgbClr val="FFFFFF"/>
                </a:solidFill>
                <a:latin typeface="PT Serif"/>
                <a:cs typeface="PT Serif"/>
              </a:rPr>
              <a:t>HEADLINE</a:t>
            </a:r>
            <a:r>
              <a:rPr sz="2800" b="1" spc="-35" dirty="0">
                <a:solidFill>
                  <a:srgbClr val="FFFFFF"/>
                </a:solidFill>
                <a:latin typeface="PT Serif"/>
                <a:cs typeface="PT Serif"/>
              </a:rPr>
              <a:t> </a:t>
            </a:r>
            <a:r>
              <a:rPr sz="2800" b="1" spc="-10" dirty="0">
                <a:solidFill>
                  <a:srgbClr val="FFFFFF"/>
                </a:solidFill>
                <a:latin typeface="PT Serif"/>
                <a:cs typeface="PT Serif"/>
              </a:rPr>
              <a:t>POSTERS</a:t>
            </a:r>
            <a:endParaRPr sz="2800">
              <a:latin typeface="PT Serif"/>
              <a:cs typeface="PT Serif"/>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59536" y="1962848"/>
            <a:ext cx="10618064" cy="4188262"/>
          </a:xfrm>
          <a:prstGeom prst="rect">
            <a:avLst/>
          </a:prstGeom>
        </p:spPr>
        <p:txBody>
          <a:bodyPr vert="horz" wrap="square" lIns="0" tIns="85725" rIns="0" bIns="0" rtlCol="0">
            <a:spAutoFit/>
          </a:bodyPr>
          <a:lstStyle/>
          <a:p>
            <a:pPr marL="12700">
              <a:lnSpc>
                <a:spcPct val="112000"/>
              </a:lnSpc>
              <a:spcBef>
                <a:spcPts val="675"/>
              </a:spcBef>
            </a:pPr>
            <a:r>
              <a:rPr sz="1800" b="1" spc="-10" dirty="0">
                <a:solidFill>
                  <a:srgbClr val="6C615C"/>
                </a:solidFill>
                <a:latin typeface="PT Sans"/>
                <a:cs typeface="PT Sans"/>
              </a:rPr>
              <a:t>Considerations</a:t>
            </a:r>
            <a:r>
              <a:rPr sz="1800" b="1" spc="-20" dirty="0">
                <a:solidFill>
                  <a:srgbClr val="6C615C"/>
                </a:solidFill>
                <a:latin typeface="PT Sans"/>
                <a:cs typeface="PT Sans"/>
              </a:rPr>
              <a:t> </a:t>
            </a:r>
            <a:r>
              <a:rPr sz="1800" b="1" dirty="0">
                <a:solidFill>
                  <a:srgbClr val="6C615C"/>
                </a:solidFill>
                <a:latin typeface="PT Sans"/>
                <a:cs typeface="PT Sans"/>
              </a:rPr>
              <a:t>for</a:t>
            </a:r>
            <a:r>
              <a:rPr sz="1800" b="1" spc="-30" dirty="0">
                <a:solidFill>
                  <a:srgbClr val="6C615C"/>
                </a:solidFill>
                <a:latin typeface="PT Sans"/>
                <a:cs typeface="PT Sans"/>
              </a:rPr>
              <a:t> </a:t>
            </a:r>
            <a:r>
              <a:rPr sz="1800" b="1" dirty="0">
                <a:solidFill>
                  <a:srgbClr val="6C615C"/>
                </a:solidFill>
                <a:latin typeface="PT Sans"/>
                <a:cs typeface="PT Sans"/>
              </a:rPr>
              <a:t>poster</a:t>
            </a:r>
            <a:r>
              <a:rPr sz="1800" b="1" spc="-35" dirty="0">
                <a:solidFill>
                  <a:srgbClr val="6C615C"/>
                </a:solidFill>
                <a:latin typeface="PT Sans"/>
                <a:cs typeface="PT Sans"/>
              </a:rPr>
              <a:t> </a:t>
            </a:r>
            <a:r>
              <a:rPr sz="1800" b="1" spc="-10" dirty="0">
                <a:solidFill>
                  <a:srgbClr val="6C615C"/>
                </a:solidFill>
                <a:latin typeface="PT Sans"/>
                <a:cs typeface="PT Sans"/>
              </a:rPr>
              <a:t>acceptance</a:t>
            </a:r>
            <a:endParaRPr sz="1800" dirty="0">
              <a:latin typeface="PT Sans"/>
              <a:cs typeface="PT Sans"/>
            </a:endParaRPr>
          </a:p>
          <a:p>
            <a:pPr marL="346710" marR="56515" indent="-334645">
              <a:lnSpc>
                <a:spcPct val="112000"/>
              </a:lnSpc>
              <a:spcBef>
                <a:spcPts val="580"/>
              </a:spcBef>
              <a:buClr>
                <a:srgbClr val="8AC441"/>
              </a:buClr>
              <a:buSzPct val="94444"/>
              <a:buFont typeface="Arial"/>
              <a:buChar char="■"/>
              <a:tabLst>
                <a:tab pos="346710" algn="l"/>
              </a:tabLst>
            </a:pPr>
            <a:r>
              <a:rPr sz="1800" dirty="0">
                <a:solidFill>
                  <a:schemeClr val="tx1"/>
                </a:solidFill>
                <a:latin typeface="PT Sans"/>
                <a:cs typeface="PT Sans"/>
              </a:rPr>
              <a:t>Content</a:t>
            </a:r>
            <a:r>
              <a:rPr sz="1800" spc="-50" dirty="0">
                <a:solidFill>
                  <a:schemeClr val="tx1"/>
                </a:solidFill>
                <a:latin typeface="PT Sans"/>
                <a:cs typeface="PT Sans"/>
              </a:rPr>
              <a:t> </a:t>
            </a:r>
            <a:r>
              <a:rPr sz="1800" dirty="0">
                <a:solidFill>
                  <a:schemeClr val="tx1"/>
                </a:solidFill>
                <a:latin typeface="PT Sans"/>
                <a:cs typeface="PT Sans"/>
              </a:rPr>
              <a:t>must</a:t>
            </a:r>
            <a:r>
              <a:rPr sz="1800" spc="-45" dirty="0">
                <a:solidFill>
                  <a:schemeClr val="tx1"/>
                </a:solidFill>
                <a:latin typeface="PT Sans"/>
                <a:cs typeface="PT Sans"/>
              </a:rPr>
              <a:t> </a:t>
            </a:r>
            <a:r>
              <a:rPr sz="1800" dirty="0">
                <a:solidFill>
                  <a:schemeClr val="tx1"/>
                </a:solidFill>
                <a:latin typeface="PT Sans"/>
                <a:cs typeface="PT Sans"/>
              </a:rPr>
              <a:t>be</a:t>
            </a:r>
            <a:r>
              <a:rPr sz="1800" spc="10" dirty="0">
                <a:solidFill>
                  <a:schemeClr val="tx1"/>
                </a:solidFill>
                <a:latin typeface="PT Sans"/>
                <a:cs typeface="PT Sans"/>
              </a:rPr>
              <a:t> </a:t>
            </a:r>
            <a:r>
              <a:rPr sz="1800" dirty="0">
                <a:solidFill>
                  <a:schemeClr val="tx1"/>
                </a:solidFill>
                <a:latin typeface="PT Sans"/>
                <a:cs typeface="PT Sans"/>
              </a:rPr>
              <a:t>recent</a:t>
            </a:r>
            <a:r>
              <a:rPr lang="en-US" sz="1800" dirty="0">
                <a:solidFill>
                  <a:schemeClr val="tx1"/>
                </a:solidFill>
                <a:latin typeface="PT Sans"/>
                <a:cs typeface="PT Sans"/>
              </a:rPr>
              <a:t> </a:t>
            </a:r>
            <a:r>
              <a:rPr sz="1800" dirty="0">
                <a:solidFill>
                  <a:schemeClr val="tx1"/>
                </a:solidFill>
                <a:latin typeface="PT Sans"/>
                <a:cs typeface="PT Sans"/>
              </a:rPr>
              <a:t>(within</a:t>
            </a:r>
            <a:r>
              <a:rPr sz="1800" spc="-60" dirty="0">
                <a:solidFill>
                  <a:schemeClr val="tx1"/>
                </a:solidFill>
                <a:latin typeface="PT Sans"/>
                <a:cs typeface="PT Sans"/>
              </a:rPr>
              <a:t> </a:t>
            </a:r>
            <a:r>
              <a:rPr sz="1800" dirty="0">
                <a:solidFill>
                  <a:schemeClr val="tx1"/>
                </a:solidFill>
                <a:latin typeface="PT Sans"/>
                <a:cs typeface="PT Sans"/>
              </a:rPr>
              <a:t>the</a:t>
            </a:r>
            <a:r>
              <a:rPr sz="1800" spc="-55" dirty="0">
                <a:solidFill>
                  <a:schemeClr val="tx1"/>
                </a:solidFill>
                <a:latin typeface="PT Sans"/>
                <a:cs typeface="PT Sans"/>
              </a:rPr>
              <a:t> </a:t>
            </a:r>
            <a:r>
              <a:rPr sz="1800" dirty="0">
                <a:solidFill>
                  <a:schemeClr val="tx1"/>
                </a:solidFill>
                <a:latin typeface="PT Sans"/>
                <a:cs typeface="PT Sans"/>
              </a:rPr>
              <a:t>past</a:t>
            </a:r>
            <a:r>
              <a:rPr sz="1800" spc="-50" dirty="0">
                <a:solidFill>
                  <a:schemeClr val="tx1"/>
                </a:solidFill>
                <a:latin typeface="PT Sans"/>
                <a:cs typeface="PT Sans"/>
              </a:rPr>
              <a:t> </a:t>
            </a:r>
            <a:r>
              <a:rPr lang="en-US" spc="-50" dirty="0">
                <a:solidFill>
                  <a:schemeClr val="tx1"/>
                </a:solidFill>
                <a:latin typeface="PT Sans"/>
                <a:cs typeface="PT Sans"/>
              </a:rPr>
              <a:t>5 </a:t>
            </a:r>
            <a:r>
              <a:rPr sz="1800" dirty="0">
                <a:solidFill>
                  <a:schemeClr val="tx1"/>
                </a:solidFill>
                <a:latin typeface="PT Sans"/>
                <a:cs typeface="PT Sans"/>
              </a:rPr>
              <a:t>years)</a:t>
            </a:r>
            <a:r>
              <a:rPr sz="1800" spc="-80" dirty="0">
                <a:solidFill>
                  <a:schemeClr val="tx1"/>
                </a:solidFill>
                <a:latin typeface="PT Sans"/>
                <a:cs typeface="PT Sans"/>
              </a:rPr>
              <a:t> </a:t>
            </a:r>
            <a:r>
              <a:rPr sz="1800" dirty="0">
                <a:solidFill>
                  <a:schemeClr val="tx1"/>
                </a:solidFill>
                <a:latin typeface="PT Sans"/>
                <a:cs typeface="PT Sans"/>
              </a:rPr>
              <a:t>and</a:t>
            </a:r>
            <a:r>
              <a:rPr sz="1800" spc="-45" dirty="0">
                <a:solidFill>
                  <a:schemeClr val="tx1"/>
                </a:solidFill>
                <a:latin typeface="PT Sans"/>
                <a:cs typeface="PT Sans"/>
              </a:rPr>
              <a:t> </a:t>
            </a:r>
            <a:r>
              <a:rPr sz="1800" dirty="0">
                <a:solidFill>
                  <a:schemeClr val="tx1"/>
                </a:solidFill>
                <a:latin typeface="PT Sans"/>
                <a:cs typeface="PT Sans"/>
              </a:rPr>
              <a:t>relate</a:t>
            </a:r>
            <a:r>
              <a:rPr sz="1800" spc="-60" dirty="0">
                <a:solidFill>
                  <a:schemeClr val="tx1"/>
                </a:solidFill>
                <a:latin typeface="PT Sans"/>
                <a:cs typeface="PT Sans"/>
              </a:rPr>
              <a:t> </a:t>
            </a:r>
            <a:r>
              <a:rPr sz="1800" dirty="0">
                <a:solidFill>
                  <a:schemeClr val="tx1"/>
                </a:solidFill>
                <a:latin typeface="PT Sans"/>
                <a:cs typeface="PT Sans"/>
              </a:rPr>
              <a:t>to</a:t>
            </a:r>
            <a:r>
              <a:rPr sz="1800" spc="-40" dirty="0">
                <a:solidFill>
                  <a:schemeClr val="tx1"/>
                </a:solidFill>
                <a:latin typeface="PT Sans"/>
                <a:cs typeface="PT Sans"/>
              </a:rPr>
              <a:t> </a:t>
            </a:r>
            <a:r>
              <a:rPr sz="1800" dirty="0">
                <a:solidFill>
                  <a:schemeClr val="tx1"/>
                </a:solidFill>
                <a:latin typeface="PT Sans"/>
                <a:cs typeface="PT Sans"/>
              </a:rPr>
              <a:t>school</a:t>
            </a:r>
            <a:r>
              <a:rPr sz="1800" spc="-30" dirty="0">
                <a:solidFill>
                  <a:schemeClr val="tx1"/>
                </a:solidFill>
                <a:latin typeface="PT Sans"/>
                <a:cs typeface="PT Sans"/>
              </a:rPr>
              <a:t> </a:t>
            </a:r>
            <a:r>
              <a:rPr sz="1800" dirty="0">
                <a:solidFill>
                  <a:schemeClr val="tx1"/>
                </a:solidFill>
                <a:latin typeface="PT Sans"/>
                <a:cs typeface="PT Sans"/>
              </a:rPr>
              <a:t>meal</a:t>
            </a:r>
            <a:r>
              <a:rPr sz="1800" spc="-30" dirty="0">
                <a:solidFill>
                  <a:schemeClr val="tx1"/>
                </a:solidFill>
                <a:latin typeface="PT Sans"/>
                <a:cs typeface="PT Sans"/>
              </a:rPr>
              <a:t> </a:t>
            </a:r>
            <a:r>
              <a:rPr sz="1800" dirty="0">
                <a:solidFill>
                  <a:schemeClr val="tx1"/>
                </a:solidFill>
                <a:latin typeface="PT Sans"/>
                <a:cs typeface="PT Sans"/>
              </a:rPr>
              <a:t>programs</a:t>
            </a:r>
            <a:r>
              <a:rPr sz="1800" spc="-50" dirty="0">
                <a:solidFill>
                  <a:schemeClr val="tx1"/>
                </a:solidFill>
                <a:latin typeface="PT Sans"/>
                <a:cs typeface="PT Sans"/>
              </a:rPr>
              <a:t> </a:t>
            </a:r>
            <a:r>
              <a:rPr sz="1800" dirty="0">
                <a:solidFill>
                  <a:schemeClr val="tx1"/>
                </a:solidFill>
                <a:latin typeface="PT Sans"/>
                <a:cs typeface="PT Sans"/>
              </a:rPr>
              <a:t>or</a:t>
            </a:r>
            <a:r>
              <a:rPr sz="1800" spc="-45" dirty="0">
                <a:solidFill>
                  <a:schemeClr val="tx1"/>
                </a:solidFill>
                <a:latin typeface="PT Sans"/>
                <a:cs typeface="PT Sans"/>
              </a:rPr>
              <a:t> </a:t>
            </a:r>
            <a:r>
              <a:rPr sz="1800" spc="-10" dirty="0">
                <a:solidFill>
                  <a:schemeClr val="tx1"/>
                </a:solidFill>
                <a:latin typeface="PT Sans"/>
                <a:cs typeface="PT Sans"/>
              </a:rPr>
              <a:t>closely</a:t>
            </a:r>
            <a:r>
              <a:rPr sz="1800" spc="500" dirty="0">
                <a:solidFill>
                  <a:schemeClr val="tx1"/>
                </a:solidFill>
                <a:latin typeface="PT Sans"/>
                <a:cs typeface="PT Sans"/>
              </a:rPr>
              <a:t> </a:t>
            </a:r>
            <a:r>
              <a:rPr sz="1800" dirty="0">
                <a:solidFill>
                  <a:schemeClr val="tx1"/>
                </a:solidFill>
                <a:latin typeface="PT Sans"/>
                <a:cs typeface="PT Sans"/>
              </a:rPr>
              <a:t>associated</a:t>
            </a:r>
            <a:r>
              <a:rPr sz="1800" spc="-45" dirty="0">
                <a:solidFill>
                  <a:schemeClr val="tx1"/>
                </a:solidFill>
                <a:latin typeface="PT Sans"/>
                <a:cs typeface="PT Sans"/>
              </a:rPr>
              <a:t> </a:t>
            </a:r>
            <a:r>
              <a:rPr sz="1800" dirty="0">
                <a:solidFill>
                  <a:schemeClr val="tx1"/>
                </a:solidFill>
                <a:latin typeface="PT Sans"/>
                <a:cs typeface="PT Sans"/>
              </a:rPr>
              <a:t>topics.</a:t>
            </a:r>
            <a:r>
              <a:rPr sz="1800" spc="15" dirty="0">
                <a:solidFill>
                  <a:schemeClr val="tx1"/>
                </a:solidFill>
                <a:latin typeface="PT Sans"/>
                <a:cs typeface="PT Sans"/>
              </a:rPr>
              <a:t> </a:t>
            </a:r>
            <a:r>
              <a:rPr sz="1800" b="1" dirty="0">
                <a:solidFill>
                  <a:schemeClr val="tx1"/>
                </a:solidFill>
                <a:latin typeface="PT Sans"/>
                <a:cs typeface="PT Sans"/>
              </a:rPr>
              <a:t>Priority</a:t>
            </a:r>
            <a:r>
              <a:rPr sz="1800" b="1" spc="-45" dirty="0">
                <a:solidFill>
                  <a:schemeClr val="tx1"/>
                </a:solidFill>
                <a:latin typeface="PT Sans"/>
                <a:cs typeface="PT Sans"/>
              </a:rPr>
              <a:t> </a:t>
            </a:r>
            <a:r>
              <a:rPr sz="1800" b="1" dirty="0">
                <a:solidFill>
                  <a:schemeClr val="tx1"/>
                </a:solidFill>
                <a:latin typeface="PT Sans"/>
                <a:cs typeface="PT Sans"/>
              </a:rPr>
              <a:t>will</a:t>
            </a:r>
            <a:r>
              <a:rPr sz="1800" b="1" spc="-75" dirty="0">
                <a:solidFill>
                  <a:schemeClr val="tx1"/>
                </a:solidFill>
                <a:latin typeface="PT Sans"/>
                <a:cs typeface="PT Sans"/>
              </a:rPr>
              <a:t> </a:t>
            </a:r>
            <a:r>
              <a:rPr sz="1800" b="1" dirty="0">
                <a:solidFill>
                  <a:schemeClr val="tx1"/>
                </a:solidFill>
                <a:latin typeface="PT Sans"/>
                <a:cs typeface="PT Sans"/>
              </a:rPr>
              <a:t>be</a:t>
            </a:r>
            <a:r>
              <a:rPr sz="1800" b="1" spc="-35" dirty="0">
                <a:solidFill>
                  <a:schemeClr val="tx1"/>
                </a:solidFill>
                <a:latin typeface="PT Sans"/>
                <a:cs typeface="PT Sans"/>
              </a:rPr>
              <a:t> </a:t>
            </a:r>
            <a:r>
              <a:rPr sz="1800" b="1" dirty="0">
                <a:solidFill>
                  <a:schemeClr val="tx1"/>
                </a:solidFill>
                <a:latin typeface="PT Sans"/>
                <a:cs typeface="PT Sans"/>
              </a:rPr>
              <a:t>given</a:t>
            </a:r>
            <a:r>
              <a:rPr sz="1800" b="1" spc="-30" dirty="0">
                <a:solidFill>
                  <a:schemeClr val="tx1"/>
                </a:solidFill>
                <a:latin typeface="PT Sans"/>
                <a:cs typeface="PT Sans"/>
              </a:rPr>
              <a:t> </a:t>
            </a:r>
            <a:r>
              <a:rPr sz="1800" b="1" dirty="0">
                <a:solidFill>
                  <a:schemeClr val="tx1"/>
                </a:solidFill>
                <a:latin typeface="PT Sans"/>
                <a:cs typeface="PT Sans"/>
              </a:rPr>
              <a:t>to</a:t>
            </a:r>
            <a:r>
              <a:rPr sz="1800" b="1" spc="-15" dirty="0">
                <a:solidFill>
                  <a:schemeClr val="tx1"/>
                </a:solidFill>
                <a:latin typeface="PT Sans"/>
                <a:cs typeface="PT Sans"/>
              </a:rPr>
              <a:t> </a:t>
            </a:r>
            <a:r>
              <a:rPr lang="en-US" sz="1800" b="1" spc="-15" dirty="0">
                <a:solidFill>
                  <a:schemeClr val="tx1"/>
                </a:solidFill>
                <a:latin typeface="PT Sans"/>
                <a:cs typeface="PT Sans"/>
              </a:rPr>
              <a:t>peer-reviewed studies and </a:t>
            </a:r>
            <a:r>
              <a:rPr sz="1800" b="1" dirty="0">
                <a:solidFill>
                  <a:schemeClr val="tx1"/>
                </a:solidFill>
                <a:latin typeface="PT Sans"/>
                <a:cs typeface="PT Sans"/>
              </a:rPr>
              <a:t>those</a:t>
            </a:r>
            <a:r>
              <a:rPr sz="1800" b="1" spc="-30" dirty="0">
                <a:solidFill>
                  <a:schemeClr val="tx1"/>
                </a:solidFill>
                <a:latin typeface="PT Sans"/>
                <a:cs typeface="PT Sans"/>
              </a:rPr>
              <a:t> </a:t>
            </a:r>
            <a:r>
              <a:rPr sz="1800" b="1" dirty="0">
                <a:solidFill>
                  <a:schemeClr val="tx1"/>
                </a:solidFill>
                <a:latin typeface="PT Sans"/>
                <a:cs typeface="PT Sans"/>
              </a:rPr>
              <a:t>that</a:t>
            </a:r>
            <a:r>
              <a:rPr sz="1800" b="1" spc="-35" dirty="0">
                <a:solidFill>
                  <a:schemeClr val="tx1"/>
                </a:solidFill>
                <a:latin typeface="PT Sans"/>
                <a:cs typeface="PT Sans"/>
              </a:rPr>
              <a:t> </a:t>
            </a:r>
            <a:r>
              <a:rPr sz="1800" b="1" dirty="0">
                <a:solidFill>
                  <a:schemeClr val="tx1"/>
                </a:solidFill>
                <a:latin typeface="PT Sans"/>
                <a:cs typeface="PT Sans"/>
              </a:rPr>
              <a:t>directly</a:t>
            </a:r>
            <a:r>
              <a:rPr sz="1800" b="1" spc="-45" dirty="0">
                <a:solidFill>
                  <a:schemeClr val="tx1"/>
                </a:solidFill>
                <a:latin typeface="PT Sans"/>
                <a:cs typeface="PT Sans"/>
              </a:rPr>
              <a:t> </a:t>
            </a:r>
            <a:r>
              <a:rPr sz="1800" b="1" dirty="0">
                <a:solidFill>
                  <a:schemeClr val="tx1"/>
                </a:solidFill>
                <a:latin typeface="PT Sans"/>
                <a:cs typeface="PT Sans"/>
              </a:rPr>
              <a:t>relate</a:t>
            </a:r>
            <a:r>
              <a:rPr sz="1800" b="1" spc="-35" dirty="0">
                <a:solidFill>
                  <a:schemeClr val="tx1"/>
                </a:solidFill>
                <a:latin typeface="PT Sans"/>
                <a:cs typeface="PT Sans"/>
              </a:rPr>
              <a:t> </a:t>
            </a:r>
            <a:r>
              <a:rPr sz="1800" b="1" dirty="0">
                <a:solidFill>
                  <a:schemeClr val="tx1"/>
                </a:solidFill>
                <a:latin typeface="PT Sans"/>
                <a:cs typeface="PT Sans"/>
              </a:rPr>
              <a:t>to</a:t>
            </a:r>
            <a:r>
              <a:rPr sz="1800" b="1" spc="-15" dirty="0">
                <a:solidFill>
                  <a:schemeClr val="tx1"/>
                </a:solidFill>
                <a:latin typeface="PT Sans"/>
                <a:cs typeface="PT Sans"/>
              </a:rPr>
              <a:t> </a:t>
            </a:r>
            <a:r>
              <a:rPr sz="1800" b="1" dirty="0">
                <a:solidFill>
                  <a:schemeClr val="tx1"/>
                </a:solidFill>
                <a:latin typeface="PT Sans"/>
                <a:cs typeface="PT Sans"/>
              </a:rPr>
              <a:t>the</a:t>
            </a:r>
            <a:r>
              <a:rPr sz="1800" b="1" spc="-35" dirty="0">
                <a:solidFill>
                  <a:schemeClr val="tx1"/>
                </a:solidFill>
                <a:latin typeface="PT Sans"/>
                <a:cs typeface="PT Sans"/>
              </a:rPr>
              <a:t> </a:t>
            </a:r>
            <a:r>
              <a:rPr sz="1800" b="1" dirty="0">
                <a:solidFill>
                  <a:schemeClr val="tx1"/>
                </a:solidFill>
                <a:latin typeface="PT Sans"/>
                <a:cs typeface="PT Sans"/>
              </a:rPr>
              <a:t>Forum</a:t>
            </a:r>
            <a:r>
              <a:rPr sz="1800" b="1" spc="5" dirty="0">
                <a:solidFill>
                  <a:schemeClr val="tx1"/>
                </a:solidFill>
                <a:latin typeface="PT Sans"/>
                <a:cs typeface="PT Sans"/>
              </a:rPr>
              <a:t> </a:t>
            </a:r>
            <a:r>
              <a:rPr sz="1800" b="1" dirty="0">
                <a:solidFill>
                  <a:schemeClr val="tx1"/>
                </a:solidFill>
                <a:latin typeface="PT Sans"/>
                <a:cs typeface="PT Sans"/>
              </a:rPr>
              <a:t>theme:</a:t>
            </a:r>
            <a:r>
              <a:rPr sz="1800" b="1" spc="-30" dirty="0">
                <a:solidFill>
                  <a:schemeClr val="tx1"/>
                </a:solidFill>
                <a:latin typeface="PT Sans"/>
                <a:cs typeface="PT Sans"/>
              </a:rPr>
              <a:t> </a:t>
            </a:r>
            <a:r>
              <a:rPr sz="1800" b="1" dirty="0">
                <a:solidFill>
                  <a:schemeClr val="tx1"/>
                </a:solidFill>
                <a:latin typeface="PT Sans"/>
                <a:cs typeface="PT Sans"/>
              </a:rPr>
              <a:t>School</a:t>
            </a:r>
            <a:r>
              <a:rPr sz="1800" b="1" spc="-75" dirty="0">
                <a:solidFill>
                  <a:schemeClr val="tx1"/>
                </a:solidFill>
                <a:latin typeface="PT Sans"/>
                <a:cs typeface="PT Sans"/>
              </a:rPr>
              <a:t> </a:t>
            </a:r>
            <a:r>
              <a:rPr sz="1800" b="1" dirty="0">
                <a:solidFill>
                  <a:schemeClr val="tx1"/>
                </a:solidFill>
                <a:latin typeface="PT Sans"/>
                <a:cs typeface="PT Sans"/>
              </a:rPr>
              <a:t>meals</a:t>
            </a:r>
            <a:r>
              <a:rPr sz="1800" b="1" spc="-90" dirty="0">
                <a:solidFill>
                  <a:schemeClr val="tx1"/>
                </a:solidFill>
                <a:latin typeface="PT Sans"/>
                <a:cs typeface="PT Sans"/>
              </a:rPr>
              <a:t> </a:t>
            </a:r>
            <a:r>
              <a:rPr sz="1800" b="1" spc="-25" dirty="0">
                <a:solidFill>
                  <a:schemeClr val="tx1"/>
                </a:solidFill>
                <a:latin typeface="PT Sans"/>
                <a:cs typeface="PT Sans"/>
              </a:rPr>
              <a:t>in </a:t>
            </a:r>
            <a:r>
              <a:rPr sz="1800" b="1" dirty="0">
                <a:solidFill>
                  <a:schemeClr val="tx1"/>
                </a:solidFill>
                <a:latin typeface="PT Sans"/>
                <a:cs typeface="PT Sans"/>
              </a:rPr>
              <a:t>an</a:t>
            </a:r>
            <a:r>
              <a:rPr sz="1800" b="1" spc="-5" dirty="0">
                <a:solidFill>
                  <a:schemeClr val="tx1"/>
                </a:solidFill>
                <a:latin typeface="PT Sans"/>
                <a:cs typeface="PT Sans"/>
              </a:rPr>
              <a:t> </a:t>
            </a:r>
            <a:r>
              <a:rPr sz="1800" b="1" dirty="0">
                <a:solidFill>
                  <a:schemeClr val="tx1"/>
                </a:solidFill>
                <a:latin typeface="PT Sans"/>
                <a:cs typeface="PT Sans"/>
              </a:rPr>
              <a:t>era</a:t>
            </a:r>
            <a:r>
              <a:rPr sz="1800" b="1" spc="-60" dirty="0">
                <a:solidFill>
                  <a:schemeClr val="tx1"/>
                </a:solidFill>
                <a:latin typeface="PT Sans"/>
                <a:cs typeface="PT Sans"/>
              </a:rPr>
              <a:t> </a:t>
            </a:r>
            <a:r>
              <a:rPr sz="1800" b="1" dirty="0">
                <a:solidFill>
                  <a:schemeClr val="tx1"/>
                </a:solidFill>
                <a:latin typeface="PT Sans"/>
                <a:cs typeface="PT Sans"/>
              </a:rPr>
              <a:t>of</a:t>
            </a:r>
            <a:r>
              <a:rPr sz="1800" b="1" spc="-35" dirty="0">
                <a:solidFill>
                  <a:schemeClr val="tx1"/>
                </a:solidFill>
                <a:latin typeface="PT Sans"/>
                <a:cs typeface="PT Sans"/>
              </a:rPr>
              <a:t> </a:t>
            </a:r>
            <a:r>
              <a:rPr sz="1800" b="1" dirty="0">
                <a:solidFill>
                  <a:schemeClr val="tx1"/>
                </a:solidFill>
                <a:latin typeface="PT Sans"/>
                <a:cs typeface="PT Sans"/>
              </a:rPr>
              <a:t>food</a:t>
            </a:r>
            <a:r>
              <a:rPr sz="1800" b="1" spc="-65" dirty="0">
                <a:solidFill>
                  <a:schemeClr val="tx1"/>
                </a:solidFill>
                <a:latin typeface="PT Sans"/>
                <a:cs typeface="PT Sans"/>
              </a:rPr>
              <a:t> </a:t>
            </a:r>
            <a:r>
              <a:rPr sz="1800" b="1" dirty="0">
                <a:solidFill>
                  <a:schemeClr val="tx1"/>
                </a:solidFill>
                <a:latin typeface="PT Sans"/>
                <a:cs typeface="PT Sans"/>
              </a:rPr>
              <a:t>systems </a:t>
            </a:r>
            <a:r>
              <a:rPr sz="1800" b="1" spc="-10" dirty="0">
                <a:solidFill>
                  <a:schemeClr val="tx1"/>
                </a:solidFill>
                <a:latin typeface="PT Sans"/>
                <a:cs typeface="PT Sans"/>
              </a:rPr>
              <a:t>transformation.</a:t>
            </a:r>
            <a:endParaRPr lang="en-US" sz="1800" b="1" spc="-10" dirty="0">
              <a:solidFill>
                <a:schemeClr val="tx1"/>
              </a:solidFill>
              <a:latin typeface="PT Sans"/>
              <a:cs typeface="PT Sans"/>
            </a:endParaRPr>
          </a:p>
          <a:p>
            <a:pPr marL="346710" marR="56515" indent="-334645">
              <a:lnSpc>
                <a:spcPct val="112000"/>
              </a:lnSpc>
              <a:spcBef>
                <a:spcPts val="580"/>
              </a:spcBef>
              <a:buClr>
                <a:srgbClr val="8AC441"/>
              </a:buClr>
              <a:buSzPct val="94444"/>
              <a:buFont typeface="Arial"/>
              <a:buChar char="■"/>
              <a:tabLst>
                <a:tab pos="346710" algn="l"/>
              </a:tabLst>
            </a:pPr>
            <a:r>
              <a:rPr lang="en-US" sz="1800" spc="-10" dirty="0">
                <a:solidFill>
                  <a:schemeClr val="tx1"/>
                </a:solidFill>
                <a:latin typeface="PT Sans"/>
                <a:cs typeface="PT Sans"/>
              </a:rPr>
              <a:t>The preferred language is English, but the submission may be in any major language, with the caveat that GCNF cannot provide written or oral translation of individual posters at the Forum or otherwise. </a:t>
            </a:r>
          </a:p>
          <a:p>
            <a:pPr marL="346710" marR="56515" indent="-334645">
              <a:lnSpc>
                <a:spcPct val="112000"/>
              </a:lnSpc>
              <a:spcBef>
                <a:spcPts val="580"/>
              </a:spcBef>
              <a:buClr>
                <a:srgbClr val="8AC441"/>
              </a:buClr>
              <a:buSzPct val="94444"/>
              <a:buFont typeface="Arial"/>
              <a:buChar char="■"/>
              <a:tabLst>
                <a:tab pos="346710" algn="l"/>
              </a:tabLst>
            </a:pPr>
            <a:r>
              <a:rPr lang="en-US" sz="1800" dirty="0">
                <a:solidFill>
                  <a:schemeClr val="tx1"/>
                </a:solidFill>
                <a:latin typeface="PT Sans"/>
                <a:cs typeface="PT Sans"/>
              </a:rPr>
              <a:t>It is preferred that posters are submitted in </a:t>
            </a:r>
            <a:r>
              <a:rPr lang="en-US" dirty="0">
                <a:solidFill>
                  <a:schemeClr val="tx1"/>
                </a:solidFill>
                <a:latin typeface="PT Sans"/>
                <a:cs typeface="PT Sans"/>
              </a:rPr>
              <a:t>one of </a:t>
            </a:r>
            <a:r>
              <a:rPr lang="en-US" sz="1800" dirty="0">
                <a:solidFill>
                  <a:schemeClr val="tx1"/>
                </a:solidFill>
                <a:latin typeface="PT Sans"/>
                <a:cs typeface="PT Sans"/>
              </a:rPr>
              <a:t>the attached PowerPoint template formats. I</a:t>
            </a:r>
            <a:r>
              <a:rPr lang="en-US" dirty="0">
                <a:solidFill>
                  <a:schemeClr val="tx1"/>
                </a:solidFill>
                <a:latin typeface="PT Sans"/>
                <a:cs typeface="PT Sans"/>
              </a:rPr>
              <a:t>f necessary, the </a:t>
            </a:r>
            <a:r>
              <a:rPr lang="en-US" sz="1800" dirty="0">
                <a:solidFill>
                  <a:schemeClr val="tx1"/>
                </a:solidFill>
                <a:latin typeface="PT Sans"/>
                <a:cs typeface="PT Sans"/>
              </a:rPr>
              <a:t>information can be submitted in an email message or word document for GCNF to format.  </a:t>
            </a:r>
          </a:p>
          <a:p>
            <a:pPr marL="346710" indent="-334010">
              <a:lnSpc>
                <a:spcPct val="112000"/>
              </a:lnSpc>
              <a:spcBef>
                <a:spcPts val="660"/>
              </a:spcBef>
              <a:buClr>
                <a:srgbClr val="8AC441"/>
              </a:buClr>
              <a:buSzPct val="94444"/>
              <a:buFont typeface="Arial"/>
              <a:buChar char="■"/>
              <a:tabLst>
                <a:tab pos="346710" algn="l"/>
              </a:tabLst>
            </a:pPr>
            <a:r>
              <a:rPr sz="1800" dirty="0">
                <a:solidFill>
                  <a:schemeClr val="tx1"/>
                </a:solidFill>
                <a:latin typeface="PT Sans"/>
                <a:cs typeface="PT Sans"/>
              </a:rPr>
              <a:t>The</a:t>
            </a:r>
            <a:r>
              <a:rPr sz="1800" spc="-65" dirty="0">
                <a:solidFill>
                  <a:schemeClr val="tx1"/>
                </a:solidFill>
                <a:latin typeface="PT Sans"/>
                <a:cs typeface="PT Sans"/>
              </a:rPr>
              <a:t> </a:t>
            </a:r>
            <a:r>
              <a:rPr sz="1800" dirty="0">
                <a:solidFill>
                  <a:schemeClr val="tx1"/>
                </a:solidFill>
                <a:latin typeface="PT Sans"/>
                <a:cs typeface="PT Sans"/>
              </a:rPr>
              <a:t>submission</a:t>
            </a:r>
            <a:r>
              <a:rPr sz="1800" spc="-60" dirty="0">
                <a:solidFill>
                  <a:schemeClr val="tx1"/>
                </a:solidFill>
                <a:latin typeface="PT Sans"/>
                <a:cs typeface="PT Sans"/>
              </a:rPr>
              <a:t> </a:t>
            </a:r>
            <a:r>
              <a:rPr sz="1800" dirty="0">
                <a:solidFill>
                  <a:schemeClr val="tx1"/>
                </a:solidFill>
                <a:latin typeface="PT Sans"/>
                <a:cs typeface="PT Sans"/>
              </a:rPr>
              <a:t>should</a:t>
            </a:r>
            <a:r>
              <a:rPr sz="1800" spc="-45" dirty="0">
                <a:solidFill>
                  <a:schemeClr val="tx1"/>
                </a:solidFill>
                <a:latin typeface="PT Sans"/>
                <a:cs typeface="PT Sans"/>
              </a:rPr>
              <a:t> </a:t>
            </a:r>
            <a:r>
              <a:rPr sz="1800" dirty="0">
                <a:solidFill>
                  <a:schemeClr val="tx1"/>
                </a:solidFill>
                <a:latin typeface="PT Sans"/>
                <a:cs typeface="PT Sans"/>
              </a:rPr>
              <a:t>not</a:t>
            </a:r>
            <a:r>
              <a:rPr sz="1800" spc="-50" dirty="0">
                <a:solidFill>
                  <a:schemeClr val="tx1"/>
                </a:solidFill>
                <a:latin typeface="PT Sans"/>
                <a:cs typeface="PT Sans"/>
              </a:rPr>
              <a:t> </a:t>
            </a:r>
            <a:r>
              <a:rPr sz="1800" dirty="0">
                <a:solidFill>
                  <a:schemeClr val="tx1"/>
                </a:solidFill>
                <a:latin typeface="PT Sans"/>
                <a:cs typeface="PT Sans"/>
              </a:rPr>
              <a:t>include</a:t>
            </a:r>
            <a:r>
              <a:rPr sz="1800" spc="-60" dirty="0">
                <a:solidFill>
                  <a:schemeClr val="tx1"/>
                </a:solidFill>
                <a:latin typeface="PT Sans"/>
                <a:cs typeface="PT Sans"/>
              </a:rPr>
              <a:t> </a:t>
            </a:r>
            <a:r>
              <a:rPr sz="1800" dirty="0">
                <a:solidFill>
                  <a:schemeClr val="tx1"/>
                </a:solidFill>
                <a:latin typeface="PT Sans"/>
                <a:cs typeface="PT Sans"/>
              </a:rPr>
              <a:t>photos</a:t>
            </a:r>
            <a:r>
              <a:rPr sz="1800" spc="-55" dirty="0">
                <a:solidFill>
                  <a:schemeClr val="tx1"/>
                </a:solidFill>
                <a:latin typeface="PT Sans"/>
                <a:cs typeface="PT Sans"/>
              </a:rPr>
              <a:t> </a:t>
            </a:r>
            <a:r>
              <a:rPr sz="1800" dirty="0">
                <a:solidFill>
                  <a:schemeClr val="tx1"/>
                </a:solidFill>
                <a:latin typeface="PT Sans"/>
                <a:cs typeface="PT Sans"/>
              </a:rPr>
              <a:t>or</a:t>
            </a:r>
            <a:r>
              <a:rPr sz="1800" spc="-45" dirty="0">
                <a:solidFill>
                  <a:schemeClr val="tx1"/>
                </a:solidFill>
                <a:latin typeface="PT Sans"/>
                <a:cs typeface="PT Sans"/>
              </a:rPr>
              <a:t> </a:t>
            </a:r>
            <a:r>
              <a:rPr sz="1800" dirty="0">
                <a:solidFill>
                  <a:schemeClr val="tx1"/>
                </a:solidFill>
                <a:latin typeface="PT Sans"/>
                <a:cs typeface="PT Sans"/>
              </a:rPr>
              <a:t>graphics</a:t>
            </a:r>
            <a:r>
              <a:rPr sz="1800" spc="-50" dirty="0">
                <a:solidFill>
                  <a:schemeClr val="tx1"/>
                </a:solidFill>
                <a:latin typeface="PT Sans"/>
                <a:cs typeface="PT Sans"/>
              </a:rPr>
              <a:t> </a:t>
            </a:r>
            <a:r>
              <a:rPr sz="1800" dirty="0">
                <a:solidFill>
                  <a:schemeClr val="tx1"/>
                </a:solidFill>
                <a:latin typeface="PT Sans"/>
                <a:cs typeface="PT Sans"/>
              </a:rPr>
              <a:t>beyond</a:t>
            </a:r>
            <a:r>
              <a:rPr sz="1800" spc="-50" dirty="0">
                <a:solidFill>
                  <a:schemeClr val="tx1"/>
                </a:solidFill>
                <a:latin typeface="PT Sans"/>
                <a:cs typeface="PT Sans"/>
              </a:rPr>
              <a:t> </a:t>
            </a:r>
            <a:r>
              <a:rPr sz="1800" dirty="0">
                <a:solidFill>
                  <a:schemeClr val="tx1"/>
                </a:solidFill>
                <a:latin typeface="PT Sans"/>
                <a:cs typeface="PT Sans"/>
              </a:rPr>
              <a:t>the</a:t>
            </a:r>
            <a:r>
              <a:rPr lang="en-US" sz="1800" dirty="0">
                <a:solidFill>
                  <a:schemeClr val="tx1"/>
                </a:solidFill>
                <a:latin typeface="PT Sans"/>
                <a:cs typeface="PT Sans"/>
              </a:rPr>
              <a:t> relevant QR code and/or</a:t>
            </a:r>
            <a:r>
              <a:rPr sz="1800" spc="-60" dirty="0">
                <a:solidFill>
                  <a:schemeClr val="tx1"/>
                </a:solidFill>
                <a:latin typeface="PT Sans"/>
                <a:cs typeface="PT Sans"/>
              </a:rPr>
              <a:t> </a:t>
            </a:r>
            <a:r>
              <a:rPr sz="1800" dirty="0">
                <a:solidFill>
                  <a:schemeClr val="tx1"/>
                </a:solidFill>
                <a:latin typeface="PT Sans"/>
                <a:cs typeface="PT Sans"/>
              </a:rPr>
              <a:t>submitting</a:t>
            </a:r>
            <a:r>
              <a:rPr sz="1800" spc="-50" dirty="0">
                <a:solidFill>
                  <a:schemeClr val="tx1"/>
                </a:solidFill>
                <a:latin typeface="PT Sans"/>
                <a:cs typeface="PT Sans"/>
              </a:rPr>
              <a:t> </a:t>
            </a:r>
            <a:r>
              <a:rPr sz="1800" spc="-10" dirty="0">
                <a:solidFill>
                  <a:schemeClr val="tx1"/>
                </a:solidFill>
                <a:latin typeface="PT Sans"/>
                <a:cs typeface="PT Sans"/>
              </a:rPr>
              <a:t>organization’s</a:t>
            </a:r>
            <a:r>
              <a:rPr sz="1800" spc="-50" dirty="0">
                <a:solidFill>
                  <a:schemeClr val="tx1"/>
                </a:solidFill>
                <a:latin typeface="PT Sans"/>
                <a:cs typeface="PT Sans"/>
              </a:rPr>
              <a:t> </a:t>
            </a:r>
            <a:r>
              <a:rPr sz="1800" spc="-10" dirty="0">
                <a:solidFill>
                  <a:schemeClr val="tx1"/>
                </a:solidFill>
                <a:latin typeface="PT Sans"/>
                <a:cs typeface="PT Sans"/>
              </a:rPr>
              <a:t>logo</a:t>
            </a:r>
            <a:r>
              <a:rPr lang="en-US" sz="1800" spc="-10" dirty="0">
                <a:solidFill>
                  <a:schemeClr val="tx1"/>
                </a:solidFill>
                <a:latin typeface="PT Sans"/>
                <a:cs typeface="PT Sans"/>
              </a:rPr>
              <a:t> if those are desired</a:t>
            </a:r>
            <a:r>
              <a:rPr sz="1800" spc="-10" dirty="0">
                <a:solidFill>
                  <a:schemeClr val="tx1"/>
                </a:solidFill>
                <a:latin typeface="PT Sans"/>
                <a:cs typeface="PT Sans"/>
              </a:rPr>
              <a:t>.</a:t>
            </a:r>
            <a:endParaRPr sz="1800" dirty="0">
              <a:solidFill>
                <a:schemeClr val="tx1"/>
              </a:solidFill>
              <a:latin typeface="PT Sans"/>
              <a:cs typeface="PT Sans"/>
            </a:endParaRPr>
          </a:p>
          <a:p>
            <a:pPr marL="346710" marR="410209" indent="-334645">
              <a:lnSpc>
                <a:spcPct val="112000"/>
              </a:lnSpc>
              <a:spcBef>
                <a:spcPts val="580"/>
              </a:spcBef>
              <a:buClr>
                <a:srgbClr val="8AC441"/>
              </a:buClr>
              <a:buSzPct val="94444"/>
              <a:buFont typeface="Arial"/>
              <a:buChar char="■"/>
              <a:tabLst>
                <a:tab pos="346710" algn="l"/>
              </a:tabLst>
            </a:pPr>
            <a:r>
              <a:rPr sz="1800" dirty="0">
                <a:solidFill>
                  <a:schemeClr val="tx1"/>
                </a:solidFill>
                <a:latin typeface="PT Sans"/>
                <a:cs typeface="PT Sans"/>
              </a:rPr>
              <a:t>The</a:t>
            </a:r>
            <a:r>
              <a:rPr sz="1800" spc="-55" dirty="0">
                <a:solidFill>
                  <a:schemeClr val="tx1"/>
                </a:solidFill>
                <a:latin typeface="PT Sans"/>
                <a:cs typeface="PT Sans"/>
              </a:rPr>
              <a:t> </a:t>
            </a:r>
            <a:r>
              <a:rPr sz="1800" dirty="0">
                <a:solidFill>
                  <a:schemeClr val="tx1"/>
                </a:solidFill>
                <a:latin typeface="PT Sans"/>
                <a:cs typeface="PT Sans"/>
              </a:rPr>
              <a:t>intent</a:t>
            </a:r>
            <a:r>
              <a:rPr sz="1800" spc="-40" dirty="0">
                <a:solidFill>
                  <a:schemeClr val="tx1"/>
                </a:solidFill>
                <a:latin typeface="PT Sans"/>
                <a:cs typeface="PT Sans"/>
              </a:rPr>
              <a:t> </a:t>
            </a:r>
            <a:r>
              <a:rPr sz="1800" dirty="0">
                <a:solidFill>
                  <a:schemeClr val="tx1"/>
                </a:solidFill>
                <a:latin typeface="PT Sans"/>
                <a:cs typeface="PT Sans"/>
              </a:rPr>
              <a:t>is</a:t>
            </a:r>
            <a:r>
              <a:rPr sz="1800" spc="-40" dirty="0">
                <a:solidFill>
                  <a:schemeClr val="tx1"/>
                </a:solidFill>
                <a:latin typeface="PT Sans"/>
                <a:cs typeface="PT Sans"/>
              </a:rPr>
              <a:t> </a:t>
            </a:r>
            <a:r>
              <a:rPr sz="1800" dirty="0">
                <a:solidFill>
                  <a:schemeClr val="tx1"/>
                </a:solidFill>
                <a:latin typeface="PT Sans"/>
                <a:cs typeface="PT Sans"/>
              </a:rPr>
              <a:t>to</a:t>
            </a:r>
            <a:r>
              <a:rPr sz="1800" spc="-35" dirty="0">
                <a:solidFill>
                  <a:schemeClr val="tx1"/>
                </a:solidFill>
                <a:latin typeface="PT Sans"/>
                <a:cs typeface="PT Sans"/>
              </a:rPr>
              <a:t> </a:t>
            </a:r>
            <a:r>
              <a:rPr sz="1800" dirty="0">
                <a:solidFill>
                  <a:schemeClr val="tx1"/>
                </a:solidFill>
                <a:latin typeface="PT Sans"/>
                <a:cs typeface="PT Sans"/>
              </a:rPr>
              <a:t>give</a:t>
            </a:r>
            <a:r>
              <a:rPr sz="1800" spc="-55" dirty="0">
                <a:solidFill>
                  <a:schemeClr val="tx1"/>
                </a:solidFill>
                <a:latin typeface="PT Sans"/>
                <a:cs typeface="PT Sans"/>
              </a:rPr>
              <a:t> </a:t>
            </a:r>
            <a:r>
              <a:rPr sz="1800" dirty="0">
                <a:solidFill>
                  <a:schemeClr val="tx1"/>
                </a:solidFill>
                <a:latin typeface="PT Sans"/>
                <a:cs typeface="PT Sans"/>
              </a:rPr>
              <a:t>visibility</a:t>
            </a:r>
            <a:r>
              <a:rPr sz="1800" spc="-55" dirty="0">
                <a:solidFill>
                  <a:schemeClr val="tx1"/>
                </a:solidFill>
                <a:latin typeface="PT Sans"/>
                <a:cs typeface="PT Sans"/>
              </a:rPr>
              <a:t> </a:t>
            </a:r>
            <a:r>
              <a:rPr sz="1800" dirty="0">
                <a:solidFill>
                  <a:schemeClr val="tx1"/>
                </a:solidFill>
                <a:latin typeface="PT Sans"/>
                <a:cs typeface="PT Sans"/>
              </a:rPr>
              <a:t>to</a:t>
            </a:r>
            <a:r>
              <a:rPr sz="1800" spc="-30" dirty="0">
                <a:solidFill>
                  <a:schemeClr val="tx1"/>
                </a:solidFill>
                <a:latin typeface="PT Sans"/>
                <a:cs typeface="PT Sans"/>
              </a:rPr>
              <a:t> </a:t>
            </a:r>
            <a:r>
              <a:rPr sz="1800" dirty="0">
                <a:solidFill>
                  <a:schemeClr val="tx1"/>
                </a:solidFill>
                <a:latin typeface="PT Sans"/>
                <a:cs typeface="PT Sans"/>
              </a:rPr>
              <a:t>the</a:t>
            </a:r>
            <a:r>
              <a:rPr sz="1800" spc="-55" dirty="0">
                <a:solidFill>
                  <a:schemeClr val="tx1"/>
                </a:solidFill>
                <a:latin typeface="PT Sans"/>
                <a:cs typeface="PT Sans"/>
              </a:rPr>
              <a:t> </a:t>
            </a:r>
            <a:r>
              <a:rPr sz="1800" dirty="0">
                <a:solidFill>
                  <a:schemeClr val="tx1"/>
                </a:solidFill>
                <a:latin typeface="PT Sans"/>
                <a:cs typeface="PT Sans"/>
              </a:rPr>
              <a:t>work,</a:t>
            </a:r>
            <a:r>
              <a:rPr sz="1800" spc="-45" dirty="0">
                <a:solidFill>
                  <a:schemeClr val="tx1"/>
                </a:solidFill>
                <a:latin typeface="PT Sans"/>
                <a:cs typeface="PT Sans"/>
              </a:rPr>
              <a:t> </a:t>
            </a:r>
            <a:r>
              <a:rPr sz="1800" dirty="0">
                <a:solidFill>
                  <a:schemeClr val="tx1"/>
                </a:solidFill>
                <a:latin typeface="PT Sans"/>
                <a:cs typeface="PT Sans"/>
              </a:rPr>
              <a:t>but</a:t>
            </a:r>
            <a:r>
              <a:rPr sz="1800" spc="-40" dirty="0">
                <a:solidFill>
                  <a:schemeClr val="tx1"/>
                </a:solidFill>
                <a:latin typeface="PT Sans"/>
                <a:cs typeface="PT Sans"/>
              </a:rPr>
              <a:t> </a:t>
            </a:r>
            <a:r>
              <a:rPr sz="1800" dirty="0">
                <a:solidFill>
                  <a:schemeClr val="tx1"/>
                </a:solidFill>
                <a:latin typeface="PT Sans"/>
                <a:cs typeface="PT Sans"/>
              </a:rPr>
              <a:t>the</a:t>
            </a:r>
            <a:r>
              <a:rPr sz="1800" spc="-50" dirty="0">
                <a:solidFill>
                  <a:schemeClr val="tx1"/>
                </a:solidFill>
                <a:latin typeface="PT Sans"/>
                <a:cs typeface="PT Sans"/>
              </a:rPr>
              <a:t> </a:t>
            </a:r>
            <a:r>
              <a:rPr sz="1800" dirty="0">
                <a:solidFill>
                  <a:schemeClr val="tx1"/>
                </a:solidFill>
                <a:latin typeface="PT Sans"/>
                <a:cs typeface="PT Sans"/>
              </a:rPr>
              <a:t>submission</a:t>
            </a:r>
            <a:r>
              <a:rPr sz="1800" spc="15" dirty="0">
                <a:solidFill>
                  <a:schemeClr val="tx1"/>
                </a:solidFill>
                <a:latin typeface="PT Sans"/>
                <a:cs typeface="PT Sans"/>
              </a:rPr>
              <a:t> </a:t>
            </a:r>
            <a:r>
              <a:rPr sz="1800" dirty="0">
                <a:solidFill>
                  <a:schemeClr val="tx1"/>
                </a:solidFill>
                <a:latin typeface="PT Sans"/>
                <a:cs typeface="PT Sans"/>
              </a:rPr>
              <a:t>cannot</a:t>
            </a:r>
            <a:r>
              <a:rPr sz="1800" spc="-40" dirty="0">
                <a:solidFill>
                  <a:schemeClr val="tx1"/>
                </a:solidFill>
                <a:latin typeface="PT Sans"/>
                <a:cs typeface="PT Sans"/>
              </a:rPr>
              <a:t> </a:t>
            </a:r>
            <a:r>
              <a:rPr sz="1800" dirty="0">
                <a:solidFill>
                  <a:schemeClr val="tx1"/>
                </a:solidFill>
                <a:latin typeface="PT Sans"/>
                <a:cs typeface="PT Sans"/>
              </a:rPr>
              <a:t>just</a:t>
            </a:r>
            <a:r>
              <a:rPr sz="1800" spc="-35" dirty="0">
                <a:solidFill>
                  <a:schemeClr val="tx1"/>
                </a:solidFill>
                <a:latin typeface="PT Sans"/>
                <a:cs typeface="PT Sans"/>
              </a:rPr>
              <a:t> </a:t>
            </a:r>
            <a:r>
              <a:rPr sz="1800" dirty="0">
                <a:solidFill>
                  <a:schemeClr val="tx1"/>
                </a:solidFill>
                <a:latin typeface="PT Sans"/>
                <a:cs typeface="PT Sans"/>
              </a:rPr>
              <a:t>be</a:t>
            </a:r>
            <a:r>
              <a:rPr sz="1800" spc="-55" dirty="0">
                <a:solidFill>
                  <a:schemeClr val="tx1"/>
                </a:solidFill>
                <a:latin typeface="PT Sans"/>
                <a:cs typeface="PT Sans"/>
              </a:rPr>
              <a:t> </a:t>
            </a:r>
            <a:r>
              <a:rPr sz="1800" dirty="0">
                <a:solidFill>
                  <a:schemeClr val="tx1"/>
                </a:solidFill>
                <a:latin typeface="PT Sans"/>
                <a:cs typeface="PT Sans"/>
              </a:rPr>
              <a:t>an</a:t>
            </a:r>
            <a:r>
              <a:rPr sz="1800" spc="15" dirty="0">
                <a:solidFill>
                  <a:schemeClr val="tx1"/>
                </a:solidFill>
                <a:latin typeface="PT Sans"/>
                <a:cs typeface="PT Sans"/>
              </a:rPr>
              <a:t> </a:t>
            </a:r>
            <a:r>
              <a:rPr sz="1800" dirty="0">
                <a:solidFill>
                  <a:schemeClr val="tx1"/>
                </a:solidFill>
                <a:latin typeface="PT Sans"/>
                <a:cs typeface="PT Sans"/>
              </a:rPr>
              <a:t>ad</a:t>
            </a:r>
            <a:r>
              <a:rPr sz="1800" spc="-40" dirty="0">
                <a:solidFill>
                  <a:schemeClr val="tx1"/>
                </a:solidFill>
                <a:latin typeface="PT Sans"/>
                <a:cs typeface="PT Sans"/>
              </a:rPr>
              <a:t> </a:t>
            </a:r>
            <a:r>
              <a:rPr sz="1800" dirty="0">
                <a:solidFill>
                  <a:schemeClr val="tx1"/>
                </a:solidFill>
                <a:latin typeface="PT Sans"/>
                <a:cs typeface="PT Sans"/>
              </a:rPr>
              <a:t>for</a:t>
            </a:r>
            <a:r>
              <a:rPr sz="1800" spc="-35" dirty="0">
                <a:solidFill>
                  <a:schemeClr val="tx1"/>
                </a:solidFill>
                <a:latin typeface="PT Sans"/>
                <a:cs typeface="PT Sans"/>
              </a:rPr>
              <a:t> </a:t>
            </a:r>
            <a:r>
              <a:rPr sz="1800" dirty="0">
                <a:solidFill>
                  <a:schemeClr val="tx1"/>
                </a:solidFill>
                <a:latin typeface="PT Sans"/>
                <a:cs typeface="PT Sans"/>
              </a:rPr>
              <a:t>the</a:t>
            </a:r>
            <a:r>
              <a:rPr sz="1800" spc="15" dirty="0">
                <a:solidFill>
                  <a:schemeClr val="tx1"/>
                </a:solidFill>
                <a:latin typeface="PT Sans"/>
                <a:cs typeface="PT Sans"/>
              </a:rPr>
              <a:t> </a:t>
            </a:r>
            <a:r>
              <a:rPr sz="1800" spc="-10" dirty="0">
                <a:solidFill>
                  <a:schemeClr val="tx1"/>
                </a:solidFill>
                <a:latin typeface="PT Sans"/>
                <a:cs typeface="PT Sans"/>
              </a:rPr>
              <a:t>presenting </a:t>
            </a:r>
            <a:r>
              <a:rPr sz="1800" dirty="0">
                <a:solidFill>
                  <a:schemeClr val="tx1"/>
                </a:solidFill>
                <a:latin typeface="PT Sans"/>
                <a:cs typeface="PT Sans"/>
              </a:rPr>
              <a:t>organization,</a:t>
            </a:r>
            <a:r>
              <a:rPr sz="1800" spc="-55" dirty="0">
                <a:solidFill>
                  <a:schemeClr val="tx1"/>
                </a:solidFill>
                <a:latin typeface="PT Sans"/>
                <a:cs typeface="PT Sans"/>
              </a:rPr>
              <a:t> </a:t>
            </a:r>
            <a:r>
              <a:rPr sz="1800" dirty="0">
                <a:solidFill>
                  <a:schemeClr val="tx1"/>
                </a:solidFill>
                <a:latin typeface="PT Sans"/>
                <a:cs typeface="PT Sans"/>
              </a:rPr>
              <a:t>university,</a:t>
            </a:r>
            <a:r>
              <a:rPr sz="1800" spc="-55" dirty="0">
                <a:solidFill>
                  <a:schemeClr val="tx1"/>
                </a:solidFill>
                <a:latin typeface="PT Sans"/>
                <a:cs typeface="PT Sans"/>
              </a:rPr>
              <a:t> </a:t>
            </a:r>
            <a:r>
              <a:rPr sz="1800" dirty="0">
                <a:solidFill>
                  <a:schemeClr val="tx1"/>
                </a:solidFill>
                <a:latin typeface="PT Sans"/>
                <a:cs typeface="PT Sans"/>
              </a:rPr>
              <a:t>or</a:t>
            </a:r>
            <a:r>
              <a:rPr sz="1800" spc="-40" dirty="0">
                <a:solidFill>
                  <a:schemeClr val="tx1"/>
                </a:solidFill>
                <a:latin typeface="PT Sans"/>
                <a:cs typeface="PT Sans"/>
              </a:rPr>
              <a:t> </a:t>
            </a:r>
            <a:r>
              <a:rPr sz="1800" dirty="0">
                <a:solidFill>
                  <a:schemeClr val="tx1"/>
                </a:solidFill>
                <a:latin typeface="PT Sans"/>
                <a:cs typeface="PT Sans"/>
              </a:rPr>
              <a:t>individual.</a:t>
            </a:r>
            <a:r>
              <a:rPr sz="1800" spc="-35" dirty="0">
                <a:solidFill>
                  <a:schemeClr val="tx1"/>
                </a:solidFill>
                <a:latin typeface="PT Sans"/>
                <a:cs typeface="PT Sans"/>
              </a:rPr>
              <a:t> </a:t>
            </a:r>
            <a:r>
              <a:rPr sz="1800" dirty="0">
                <a:solidFill>
                  <a:schemeClr val="tx1"/>
                </a:solidFill>
                <a:latin typeface="PT Sans"/>
                <a:cs typeface="PT Sans"/>
              </a:rPr>
              <a:t>It</a:t>
            </a:r>
            <a:r>
              <a:rPr sz="1800" spc="-45" dirty="0">
                <a:solidFill>
                  <a:schemeClr val="tx1"/>
                </a:solidFill>
                <a:latin typeface="PT Sans"/>
                <a:cs typeface="PT Sans"/>
              </a:rPr>
              <a:t> </a:t>
            </a:r>
            <a:r>
              <a:rPr sz="1800" dirty="0">
                <a:solidFill>
                  <a:schemeClr val="tx1"/>
                </a:solidFill>
                <a:latin typeface="PT Sans"/>
                <a:cs typeface="PT Sans"/>
              </a:rPr>
              <a:t>must</a:t>
            </a:r>
            <a:r>
              <a:rPr sz="1800" spc="-45" dirty="0">
                <a:solidFill>
                  <a:schemeClr val="tx1"/>
                </a:solidFill>
                <a:latin typeface="PT Sans"/>
                <a:cs typeface="PT Sans"/>
              </a:rPr>
              <a:t> </a:t>
            </a:r>
            <a:r>
              <a:rPr sz="1800" dirty="0">
                <a:solidFill>
                  <a:schemeClr val="tx1"/>
                </a:solidFill>
                <a:latin typeface="PT Sans"/>
                <a:cs typeface="PT Sans"/>
              </a:rPr>
              <a:t>have</a:t>
            </a:r>
            <a:r>
              <a:rPr sz="1800" spc="-60" dirty="0">
                <a:solidFill>
                  <a:schemeClr val="tx1"/>
                </a:solidFill>
                <a:latin typeface="PT Sans"/>
                <a:cs typeface="PT Sans"/>
              </a:rPr>
              <a:t> </a:t>
            </a:r>
            <a:r>
              <a:rPr sz="1800" dirty="0">
                <a:solidFill>
                  <a:schemeClr val="tx1"/>
                </a:solidFill>
                <a:latin typeface="PT Sans"/>
                <a:cs typeface="PT Sans"/>
              </a:rPr>
              <a:t>a</a:t>
            </a:r>
            <a:r>
              <a:rPr sz="1800" spc="-40" dirty="0">
                <a:solidFill>
                  <a:schemeClr val="tx1"/>
                </a:solidFill>
                <a:latin typeface="PT Sans"/>
                <a:cs typeface="PT Sans"/>
              </a:rPr>
              <a:t> </a:t>
            </a:r>
            <a:r>
              <a:rPr sz="1800" dirty="0">
                <a:solidFill>
                  <a:schemeClr val="tx1"/>
                </a:solidFill>
                <a:latin typeface="PT Sans"/>
                <a:cs typeface="PT Sans"/>
              </a:rPr>
              <a:t>key,</a:t>
            </a:r>
            <a:r>
              <a:rPr sz="1800" spc="10" dirty="0">
                <a:solidFill>
                  <a:schemeClr val="tx1"/>
                </a:solidFill>
                <a:latin typeface="PT Sans"/>
                <a:cs typeface="PT Sans"/>
              </a:rPr>
              <a:t> </a:t>
            </a:r>
            <a:r>
              <a:rPr sz="1800" dirty="0">
                <a:solidFill>
                  <a:schemeClr val="tx1"/>
                </a:solidFill>
                <a:latin typeface="PT Sans"/>
                <a:cs typeface="PT Sans"/>
              </a:rPr>
              <a:t>relevant</a:t>
            </a:r>
            <a:r>
              <a:rPr sz="1800" spc="-40" dirty="0">
                <a:solidFill>
                  <a:schemeClr val="tx1"/>
                </a:solidFill>
                <a:latin typeface="PT Sans"/>
                <a:cs typeface="PT Sans"/>
              </a:rPr>
              <a:t> </a:t>
            </a:r>
            <a:r>
              <a:rPr sz="1800" dirty="0">
                <a:solidFill>
                  <a:schemeClr val="tx1"/>
                </a:solidFill>
                <a:latin typeface="PT Sans"/>
                <a:cs typeface="PT Sans"/>
              </a:rPr>
              <a:t>message</a:t>
            </a:r>
            <a:r>
              <a:rPr sz="1800" spc="-60" dirty="0">
                <a:solidFill>
                  <a:schemeClr val="tx1"/>
                </a:solidFill>
                <a:latin typeface="PT Sans"/>
                <a:cs typeface="PT Sans"/>
              </a:rPr>
              <a:t> </a:t>
            </a:r>
            <a:r>
              <a:rPr sz="1800" dirty="0">
                <a:solidFill>
                  <a:schemeClr val="tx1"/>
                </a:solidFill>
                <a:latin typeface="PT Sans"/>
                <a:cs typeface="PT Sans"/>
              </a:rPr>
              <a:t>linked</a:t>
            </a:r>
            <a:r>
              <a:rPr sz="1800" spc="-45" dirty="0">
                <a:solidFill>
                  <a:schemeClr val="tx1"/>
                </a:solidFill>
                <a:latin typeface="PT Sans"/>
                <a:cs typeface="PT Sans"/>
              </a:rPr>
              <a:t> </a:t>
            </a:r>
            <a:r>
              <a:rPr sz="1800" dirty="0">
                <a:solidFill>
                  <a:schemeClr val="tx1"/>
                </a:solidFill>
                <a:latin typeface="PT Sans"/>
                <a:cs typeface="PT Sans"/>
              </a:rPr>
              <a:t>to</a:t>
            </a:r>
            <a:r>
              <a:rPr sz="1800" spc="-35" dirty="0">
                <a:solidFill>
                  <a:schemeClr val="tx1"/>
                </a:solidFill>
                <a:latin typeface="PT Sans"/>
                <a:cs typeface="PT Sans"/>
              </a:rPr>
              <a:t> </a:t>
            </a:r>
            <a:r>
              <a:rPr sz="1800" dirty="0">
                <a:solidFill>
                  <a:schemeClr val="tx1"/>
                </a:solidFill>
                <a:latin typeface="PT Sans"/>
                <a:cs typeface="PT Sans"/>
              </a:rPr>
              <a:t>school</a:t>
            </a:r>
            <a:r>
              <a:rPr sz="1800" spc="-30" dirty="0">
                <a:solidFill>
                  <a:schemeClr val="tx1"/>
                </a:solidFill>
                <a:latin typeface="PT Sans"/>
                <a:cs typeface="PT Sans"/>
              </a:rPr>
              <a:t> </a:t>
            </a:r>
            <a:r>
              <a:rPr sz="1800" spc="-10" dirty="0">
                <a:solidFill>
                  <a:schemeClr val="tx1"/>
                </a:solidFill>
                <a:latin typeface="PT Sans"/>
                <a:cs typeface="PT Sans"/>
              </a:rPr>
              <a:t>feeding.</a:t>
            </a:r>
            <a:endParaRPr sz="1800" dirty="0">
              <a:solidFill>
                <a:schemeClr val="tx1"/>
              </a:solidFill>
              <a:latin typeface="PT Sans"/>
              <a:cs typeface="PT Sans"/>
            </a:endParaRPr>
          </a:p>
        </p:txBody>
      </p:sp>
      <p:sp>
        <p:nvSpPr>
          <p:cNvPr id="3" name="object 3"/>
          <p:cNvSpPr txBox="1">
            <a:spLocks noGrp="1"/>
          </p:cNvSpPr>
          <p:nvPr>
            <p:ph type="title"/>
          </p:nvPr>
        </p:nvSpPr>
        <p:spPr>
          <a:xfrm>
            <a:off x="438912" y="612863"/>
            <a:ext cx="11311255" cy="1189355"/>
          </a:xfrm>
          <a:prstGeom prst="rect">
            <a:avLst/>
          </a:prstGeom>
          <a:solidFill>
            <a:srgbClr val="1C76BA"/>
          </a:solidFill>
        </p:spPr>
        <p:txBody>
          <a:bodyPr vert="horz" wrap="square" lIns="0" tIns="207010" rIns="0" bIns="0" rtlCol="0">
            <a:spAutoFit/>
          </a:bodyPr>
          <a:lstStyle/>
          <a:p>
            <a:pPr>
              <a:lnSpc>
                <a:spcPct val="100000"/>
              </a:lnSpc>
              <a:spcBef>
                <a:spcPts val="1630"/>
              </a:spcBef>
            </a:pPr>
            <a:endParaRPr sz="2800" dirty="0">
              <a:latin typeface="Times New Roman"/>
              <a:cs typeface="Times New Roman"/>
            </a:endParaRPr>
          </a:p>
          <a:p>
            <a:pPr marL="233679">
              <a:lnSpc>
                <a:spcPct val="100000"/>
              </a:lnSpc>
            </a:pPr>
            <a:r>
              <a:rPr sz="2800" b="1" dirty="0">
                <a:solidFill>
                  <a:srgbClr val="FFFFFF"/>
                </a:solidFill>
                <a:latin typeface="PT Serif"/>
                <a:cs typeface="PT Serif"/>
              </a:rPr>
              <a:t>K</a:t>
            </a:r>
            <a:r>
              <a:rPr lang="en-US" sz="2800" b="1" dirty="0">
                <a:solidFill>
                  <a:srgbClr val="FFFFFF"/>
                </a:solidFill>
                <a:latin typeface="PT Serif"/>
                <a:cs typeface="PT Serif"/>
              </a:rPr>
              <a:t>EYS</a:t>
            </a:r>
            <a:r>
              <a:rPr lang="en-US" sz="2800" b="1" spc="-80" dirty="0">
                <a:solidFill>
                  <a:srgbClr val="FFFFFF"/>
                </a:solidFill>
                <a:latin typeface="PT Serif"/>
                <a:cs typeface="PT Serif"/>
              </a:rPr>
              <a:t> </a:t>
            </a:r>
            <a:r>
              <a:rPr lang="en-US" sz="2800" b="1" dirty="0">
                <a:solidFill>
                  <a:srgbClr val="FFFFFF"/>
                </a:solidFill>
                <a:latin typeface="PT Serif"/>
                <a:cs typeface="PT Serif"/>
              </a:rPr>
              <a:t>TO</a:t>
            </a:r>
            <a:r>
              <a:rPr sz="2800" b="1" spc="-45" dirty="0">
                <a:solidFill>
                  <a:srgbClr val="FFFFFF"/>
                </a:solidFill>
                <a:latin typeface="PT Serif"/>
                <a:cs typeface="PT Serif"/>
              </a:rPr>
              <a:t> </a:t>
            </a:r>
            <a:r>
              <a:rPr sz="2800" b="1" dirty="0">
                <a:solidFill>
                  <a:srgbClr val="FFFFFF"/>
                </a:solidFill>
                <a:latin typeface="PT Serif"/>
                <a:cs typeface="PT Serif"/>
              </a:rPr>
              <a:t>HEADLINE</a:t>
            </a:r>
            <a:r>
              <a:rPr sz="2800" b="1" spc="-55" dirty="0">
                <a:solidFill>
                  <a:srgbClr val="FFFFFF"/>
                </a:solidFill>
                <a:latin typeface="PT Serif"/>
                <a:cs typeface="PT Serif"/>
              </a:rPr>
              <a:t> </a:t>
            </a:r>
            <a:r>
              <a:rPr sz="2800" b="1" dirty="0">
                <a:solidFill>
                  <a:srgbClr val="FFFFFF"/>
                </a:solidFill>
                <a:latin typeface="PT Serif"/>
                <a:cs typeface="PT Serif"/>
              </a:rPr>
              <a:t>POSTER</a:t>
            </a:r>
            <a:r>
              <a:rPr sz="2800" b="1" spc="-90" dirty="0">
                <a:solidFill>
                  <a:srgbClr val="FFFFFF"/>
                </a:solidFill>
                <a:latin typeface="PT Serif"/>
                <a:cs typeface="PT Serif"/>
              </a:rPr>
              <a:t> </a:t>
            </a:r>
            <a:r>
              <a:rPr sz="2800" b="1" spc="-10" dirty="0">
                <a:solidFill>
                  <a:srgbClr val="FFFFFF"/>
                </a:solidFill>
                <a:latin typeface="PT Serif"/>
                <a:cs typeface="PT Serif"/>
              </a:rPr>
              <a:t>ACCEPTANCE</a:t>
            </a:r>
            <a:endParaRPr sz="2800" dirty="0">
              <a:latin typeface="PT Serif"/>
              <a:cs typeface="PT Serif"/>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59536" y="1962848"/>
            <a:ext cx="10605135" cy="3749809"/>
          </a:xfrm>
          <a:prstGeom prst="rect">
            <a:avLst/>
          </a:prstGeom>
        </p:spPr>
        <p:txBody>
          <a:bodyPr vert="horz" wrap="square" lIns="0" tIns="85725" rIns="0" bIns="0" rtlCol="0">
            <a:spAutoFit/>
          </a:bodyPr>
          <a:lstStyle/>
          <a:p>
            <a:pPr marL="297815" marR="363855" indent="-285750">
              <a:lnSpc>
                <a:spcPct val="112000"/>
              </a:lnSpc>
              <a:spcBef>
                <a:spcPts val="655"/>
              </a:spcBef>
              <a:buClr>
                <a:srgbClr val="8AC441"/>
              </a:buClr>
              <a:buSzPct val="94444"/>
              <a:buFont typeface="Wingdings" panose="05000000000000000000" pitchFamily="2" charset="2"/>
              <a:buChar char="§"/>
              <a:tabLst>
                <a:tab pos="346710" algn="l"/>
              </a:tabLst>
            </a:pPr>
            <a:r>
              <a:rPr lang="en-US" dirty="0">
                <a:solidFill>
                  <a:schemeClr val="tx1"/>
                </a:solidFill>
                <a:latin typeface="PT Sans"/>
                <a:cs typeface="PT Sans"/>
              </a:rPr>
              <a:t>All posters will be reviewed by GCNF, and—if accepted—will be required to be in a GCNF</a:t>
            </a:r>
            <a:r>
              <a:rPr lang="en-US" spc="-60" dirty="0">
                <a:solidFill>
                  <a:schemeClr val="tx1"/>
                </a:solidFill>
                <a:latin typeface="PT Sans"/>
                <a:cs typeface="PT Sans"/>
              </a:rPr>
              <a:t> </a:t>
            </a:r>
            <a:r>
              <a:rPr lang="en-US" dirty="0">
                <a:solidFill>
                  <a:schemeClr val="tx1"/>
                </a:solidFill>
                <a:latin typeface="PT Sans"/>
                <a:cs typeface="PT Sans"/>
              </a:rPr>
              <a:t>headline</a:t>
            </a:r>
            <a:r>
              <a:rPr lang="en-US" spc="-40" dirty="0">
                <a:solidFill>
                  <a:schemeClr val="tx1"/>
                </a:solidFill>
                <a:latin typeface="PT Sans"/>
                <a:cs typeface="PT Sans"/>
              </a:rPr>
              <a:t> </a:t>
            </a:r>
            <a:r>
              <a:rPr lang="en-US" dirty="0">
                <a:solidFill>
                  <a:schemeClr val="tx1"/>
                </a:solidFill>
                <a:latin typeface="PT Sans"/>
                <a:cs typeface="PT Sans"/>
              </a:rPr>
              <a:t>poster</a:t>
            </a:r>
            <a:r>
              <a:rPr lang="en-US" spc="-30" dirty="0">
                <a:solidFill>
                  <a:schemeClr val="tx1"/>
                </a:solidFill>
                <a:latin typeface="PT Sans"/>
                <a:cs typeface="PT Sans"/>
              </a:rPr>
              <a:t> </a:t>
            </a:r>
            <a:r>
              <a:rPr lang="en-US" dirty="0">
                <a:solidFill>
                  <a:schemeClr val="tx1"/>
                </a:solidFill>
                <a:latin typeface="PT Sans"/>
                <a:cs typeface="PT Sans"/>
              </a:rPr>
              <a:t>format. Your</a:t>
            </a:r>
            <a:r>
              <a:rPr lang="en-US" spc="-25" dirty="0">
                <a:solidFill>
                  <a:schemeClr val="tx1"/>
                </a:solidFill>
                <a:latin typeface="PT Sans"/>
                <a:cs typeface="PT Sans"/>
              </a:rPr>
              <a:t> </a:t>
            </a:r>
            <a:r>
              <a:rPr lang="en-US" spc="-10" dirty="0">
                <a:solidFill>
                  <a:schemeClr val="tx1"/>
                </a:solidFill>
                <a:latin typeface="PT Sans"/>
                <a:cs typeface="PT Sans"/>
              </a:rPr>
              <a:t>submission </a:t>
            </a:r>
            <a:r>
              <a:rPr lang="en-US" dirty="0">
                <a:solidFill>
                  <a:schemeClr val="tx1"/>
                </a:solidFill>
                <a:latin typeface="PT Sans"/>
                <a:cs typeface="PT Sans"/>
              </a:rPr>
              <a:t>constitutes approval</a:t>
            </a:r>
            <a:r>
              <a:rPr lang="en-US" spc="-40" dirty="0">
                <a:solidFill>
                  <a:schemeClr val="tx1"/>
                </a:solidFill>
                <a:latin typeface="PT Sans"/>
                <a:cs typeface="PT Sans"/>
              </a:rPr>
              <a:t> </a:t>
            </a:r>
            <a:r>
              <a:rPr lang="en-US" dirty="0">
                <a:solidFill>
                  <a:schemeClr val="tx1"/>
                </a:solidFill>
                <a:latin typeface="PT Sans"/>
                <a:cs typeface="PT Sans"/>
              </a:rPr>
              <a:t>for</a:t>
            </a:r>
            <a:r>
              <a:rPr lang="en-US" spc="10" dirty="0">
                <a:solidFill>
                  <a:schemeClr val="tx1"/>
                </a:solidFill>
                <a:latin typeface="PT Sans"/>
                <a:cs typeface="PT Sans"/>
              </a:rPr>
              <a:t> </a:t>
            </a:r>
            <a:r>
              <a:rPr lang="en-US" dirty="0">
                <a:solidFill>
                  <a:schemeClr val="tx1"/>
                </a:solidFill>
                <a:latin typeface="PT Sans"/>
                <a:cs typeface="PT Sans"/>
              </a:rPr>
              <a:t>GCNF</a:t>
            </a:r>
            <a:r>
              <a:rPr lang="en-US" spc="-80" dirty="0">
                <a:solidFill>
                  <a:schemeClr val="tx1"/>
                </a:solidFill>
                <a:latin typeface="PT Sans"/>
                <a:cs typeface="PT Sans"/>
              </a:rPr>
              <a:t> </a:t>
            </a:r>
            <a:r>
              <a:rPr lang="en-US" dirty="0">
                <a:solidFill>
                  <a:schemeClr val="tx1"/>
                </a:solidFill>
                <a:latin typeface="PT Sans"/>
                <a:cs typeface="PT Sans"/>
              </a:rPr>
              <a:t>to</a:t>
            </a:r>
            <a:r>
              <a:rPr lang="en-US" spc="-50" dirty="0">
                <a:solidFill>
                  <a:schemeClr val="tx1"/>
                </a:solidFill>
                <a:latin typeface="PT Sans"/>
                <a:cs typeface="PT Sans"/>
              </a:rPr>
              <a:t> make minor edits to the text and format as needed for its presentation in the GCNF</a:t>
            </a:r>
            <a:r>
              <a:rPr lang="en-US" spc="-70" dirty="0">
                <a:solidFill>
                  <a:schemeClr val="tx1"/>
                </a:solidFill>
                <a:latin typeface="PT Sans"/>
                <a:cs typeface="PT Sans"/>
              </a:rPr>
              <a:t> </a:t>
            </a:r>
            <a:r>
              <a:rPr lang="en-US" spc="-10" dirty="0">
                <a:solidFill>
                  <a:schemeClr val="tx1"/>
                </a:solidFill>
                <a:latin typeface="PT Sans"/>
                <a:cs typeface="PT Sans"/>
              </a:rPr>
              <a:t>format.</a:t>
            </a:r>
          </a:p>
          <a:p>
            <a:pPr marL="297815" marR="363855" indent="-285750">
              <a:lnSpc>
                <a:spcPct val="112000"/>
              </a:lnSpc>
              <a:spcBef>
                <a:spcPts val="655"/>
              </a:spcBef>
              <a:buClr>
                <a:srgbClr val="8AC441"/>
              </a:buClr>
              <a:buSzPct val="94444"/>
              <a:buFont typeface="Wingdings" panose="05000000000000000000" pitchFamily="2" charset="2"/>
              <a:buChar char="§"/>
              <a:tabLst>
                <a:tab pos="346710" algn="l"/>
              </a:tabLst>
            </a:pPr>
            <a:r>
              <a:rPr lang="en-US" spc="-10" dirty="0">
                <a:solidFill>
                  <a:schemeClr val="tx1"/>
                </a:solidFill>
                <a:latin typeface="PT Sans"/>
                <a:cs typeface="PT Sans"/>
              </a:rPr>
              <a:t>S</a:t>
            </a:r>
            <a:r>
              <a:rPr lang="en-US" dirty="0">
                <a:solidFill>
                  <a:schemeClr val="tx1"/>
                </a:solidFill>
                <a:latin typeface="PT Sans"/>
                <a:cs typeface="PT Sans"/>
              </a:rPr>
              <a:t>ubmission</a:t>
            </a:r>
            <a:r>
              <a:rPr lang="en-US" spc="-60" dirty="0">
                <a:solidFill>
                  <a:schemeClr val="tx1"/>
                </a:solidFill>
                <a:latin typeface="PT Sans"/>
                <a:cs typeface="PT Sans"/>
              </a:rPr>
              <a:t> </a:t>
            </a:r>
            <a:r>
              <a:rPr lang="en-US" dirty="0">
                <a:solidFill>
                  <a:schemeClr val="tx1"/>
                </a:solidFill>
                <a:latin typeface="PT Sans"/>
                <a:cs typeface="PT Sans"/>
              </a:rPr>
              <a:t>also</a:t>
            </a:r>
            <a:r>
              <a:rPr lang="en-US" spc="-50" dirty="0">
                <a:solidFill>
                  <a:schemeClr val="tx1"/>
                </a:solidFill>
                <a:latin typeface="PT Sans"/>
                <a:cs typeface="PT Sans"/>
              </a:rPr>
              <a:t> </a:t>
            </a:r>
            <a:r>
              <a:rPr lang="en-US" dirty="0">
                <a:solidFill>
                  <a:schemeClr val="tx1"/>
                </a:solidFill>
                <a:latin typeface="PT Sans"/>
                <a:cs typeface="PT Sans"/>
              </a:rPr>
              <a:t>constitutes</a:t>
            </a:r>
            <a:r>
              <a:rPr lang="en-US" spc="-50" dirty="0">
                <a:solidFill>
                  <a:schemeClr val="tx1"/>
                </a:solidFill>
                <a:latin typeface="PT Sans"/>
                <a:cs typeface="PT Sans"/>
              </a:rPr>
              <a:t> </a:t>
            </a:r>
            <a:r>
              <a:rPr lang="en-US" dirty="0">
                <a:solidFill>
                  <a:schemeClr val="tx1"/>
                </a:solidFill>
                <a:latin typeface="PT Sans"/>
                <a:cs typeface="PT Sans"/>
              </a:rPr>
              <a:t>approval</a:t>
            </a:r>
            <a:r>
              <a:rPr lang="en-US" spc="-105" dirty="0">
                <a:solidFill>
                  <a:schemeClr val="tx1"/>
                </a:solidFill>
                <a:latin typeface="PT Sans"/>
                <a:cs typeface="PT Sans"/>
              </a:rPr>
              <a:t> </a:t>
            </a:r>
            <a:r>
              <a:rPr lang="en-US" dirty="0">
                <a:solidFill>
                  <a:schemeClr val="tx1"/>
                </a:solidFill>
                <a:latin typeface="PT Sans"/>
                <a:cs typeface="PT Sans"/>
              </a:rPr>
              <a:t>for</a:t>
            </a:r>
            <a:r>
              <a:rPr lang="en-US" spc="-50" dirty="0">
                <a:solidFill>
                  <a:schemeClr val="tx1"/>
                </a:solidFill>
                <a:latin typeface="PT Sans"/>
                <a:cs typeface="PT Sans"/>
              </a:rPr>
              <a:t> </a:t>
            </a:r>
            <a:r>
              <a:rPr lang="en-US" dirty="0">
                <a:solidFill>
                  <a:schemeClr val="tx1"/>
                </a:solidFill>
                <a:latin typeface="PT Sans"/>
                <a:cs typeface="PT Sans"/>
              </a:rPr>
              <a:t>GCNF</a:t>
            </a:r>
            <a:r>
              <a:rPr lang="en-US" spc="-10" dirty="0">
                <a:solidFill>
                  <a:schemeClr val="tx1"/>
                </a:solidFill>
                <a:latin typeface="PT Sans"/>
                <a:cs typeface="PT Sans"/>
              </a:rPr>
              <a:t> </a:t>
            </a:r>
            <a:r>
              <a:rPr lang="en-US" dirty="0">
                <a:solidFill>
                  <a:schemeClr val="tx1"/>
                </a:solidFill>
                <a:latin typeface="PT Sans"/>
                <a:cs typeface="PT Sans"/>
              </a:rPr>
              <a:t>to</a:t>
            </a:r>
            <a:r>
              <a:rPr lang="en-US" spc="-50" dirty="0">
                <a:solidFill>
                  <a:schemeClr val="tx1"/>
                </a:solidFill>
                <a:latin typeface="PT Sans"/>
                <a:cs typeface="PT Sans"/>
              </a:rPr>
              <a:t> </a:t>
            </a:r>
            <a:r>
              <a:rPr lang="en-US" dirty="0">
                <a:solidFill>
                  <a:schemeClr val="tx1"/>
                </a:solidFill>
                <a:latin typeface="PT Sans"/>
                <a:cs typeface="PT Sans"/>
              </a:rPr>
              <a:t>display</a:t>
            </a:r>
            <a:r>
              <a:rPr lang="en-US" spc="-60" dirty="0">
                <a:solidFill>
                  <a:schemeClr val="tx1"/>
                </a:solidFill>
                <a:latin typeface="PT Sans"/>
                <a:cs typeface="PT Sans"/>
              </a:rPr>
              <a:t> </a:t>
            </a:r>
            <a:r>
              <a:rPr lang="en-US" dirty="0">
                <a:solidFill>
                  <a:schemeClr val="tx1"/>
                </a:solidFill>
                <a:latin typeface="PT Sans"/>
                <a:cs typeface="PT Sans"/>
              </a:rPr>
              <a:t>the headline</a:t>
            </a:r>
            <a:r>
              <a:rPr lang="en-US" spc="-65" dirty="0">
                <a:solidFill>
                  <a:schemeClr val="tx1"/>
                </a:solidFill>
                <a:latin typeface="PT Sans"/>
                <a:cs typeface="PT Sans"/>
              </a:rPr>
              <a:t> </a:t>
            </a:r>
            <a:r>
              <a:rPr lang="en-US" dirty="0">
                <a:solidFill>
                  <a:schemeClr val="tx1"/>
                </a:solidFill>
                <a:latin typeface="PT Sans"/>
                <a:cs typeface="PT Sans"/>
              </a:rPr>
              <a:t>poster</a:t>
            </a:r>
            <a:r>
              <a:rPr lang="en-US" spc="-50" dirty="0">
                <a:solidFill>
                  <a:schemeClr val="tx1"/>
                </a:solidFill>
                <a:latin typeface="PT Sans"/>
                <a:cs typeface="PT Sans"/>
              </a:rPr>
              <a:t> </a:t>
            </a:r>
            <a:r>
              <a:rPr lang="en-US" dirty="0">
                <a:solidFill>
                  <a:schemeClr val="tx1"/>
                </a:solidFill>
                <a:latin typeface="PT Sans"/>
                <a:cs typeface="PT Sans"/>
              </a:rPr>
              <a:t>at</a:t>
            </a:r>
            <a:r>
              <a:rPr lang="en-US" spc="-50" dirty="0">
                <a:solidFill>
                  <a:schemeClr val="tx1"/>
                </a:solidFill>
                <a:latin typeface="PT Sans"/>
                <a:cs typeface="PT Sans"/>
              </a:rPr>
              <a:t> </a:t>
            </a:r>
            <a:r>
              <a:rPr lang="en-US" dirty="0">
                <a:solidFill>
                  <a:schemeClr val="tx1"/>
                </a:solidFill>
                <a:latin typeface="PT Sans"/>
                <a:cs typeface="PT Sans"/>
              </a:rPr>
              <a:t>the 2024</a:t>
            </a:r>
            <a:r>
              <a:rPr lang="en-US" spc="-60" dirty="0">
                <a:solidFill>
                  <a:schemeClr val="tx1"/>
                </a:solidFill>
                <a:latin typeface="PT Sans"/>
                <a:cs typeface="PT Sans"/>
              </a:rPr>
              <a:t> </a:t>
            </a:r>
            <a:r>
              <a:rPr lang="en-US" spc="-10" dirty="0">
                <a:solidFill>
                  <a:schemeClr val="tx1"/>
                </a:solidFill>
                <a:latin typeface="PT Sans"/>
                <a:cs typeface="PT Sans"/>
              </a:rPr>
              <a:t>Global </a:t>
            </a:r>
            <a:r>
              <a:rPr lang="en-US" dirty="0">
                <a:solidFill>
                  <a:schemeClr val="tx1"/>
                </a:solidFill>
                <a:latin typeface="PT Sans"/>
                <a:cs typeface="PT Sans"/>
              </a:rPr>
              <a:t>Child</a:t>
            </a:r>
            <a:r>
              <a:rPr lang="en-US" spc="-65" dirty="0">
                <a:solidFill>
                  <a:schemeClr val="tx1"/>
                </a:solidFill>
                <a:latin typeface="PT Sans"/>
                <a:cs typeface="PT Sans"/>
              </a:rPr>
              <a:t> </a:t>
            </a:r>
            <a:r>
              <a:rPr lang="en-US" dirty="0">
                <a:solidFill>
                  <a:schemeClr val="tx1"/>
                </a:solidFill>
                <a:latin typeface="PT Sans"/>
                <a:cs typeface="PT Sans"/>
              </a:rPr>
              <a:t>Nutrition</a:t>
            </a:r>
            <a:r>
              <a:rPr lang="en-US" spc="-70" dirty="0">
                <a:solidFill>
                  <a:schemeClr val="tx1"/>
                </a:solidFill>
                <a:latin typeface="PT Sans"/>
                <a:cs typeface="PT Sans"/>
              </a:rPr>
              <a:t> </a:t>
            </a:r>
            <a:r>
              <a:rPr lang="en-US" dirty="0">
                <a:solidFill>
                  <a:schemeClr val="tx1"/>
                </a:solidFill>
                <a:latin typeface="PT Sans"/>
                <a:cs typeface="PT Sans"/>
              </a:rPr>
              <a:t>Forum</a:t>
            </a:r>
            <a:r>
              <a:rPr lang="en-US" spc="-15" dirty="0">
                <a:solidFill>
                  <a:schemeClr val="tx1"/>
                </a:solidFill>
                <a:latin typeface="PT Sans"/>
                <a:cs typeface="PT Sans"/>
              </a:rPr>
              <a:t> </a:t>
            </a:r>
            <a:r>
              <a:rPr lang="en-US" dirty="0">
                <a:solidFill>
                  <a:schemeClr val="tx1"/>
                </a:solidFill>
                <a:latin typeface="PT Sans"/>
                <a:cs typeface="PT Sans"/>
              </a:rPr>
              <a:t>and</a:t>
            </a:r>
            <a:r>
              <a:rPr lang="en-US" spc="-65" dirty="0">
                <a:solidFill>
                  <a:schemeClr val="tx1"/>
                </a:solidFill>
                <a:latin typeface="PT Sans"/>
                <a:cs typeface="PT Sans"/>
              </a:rPr>
              <a:t> </a:t>
            </a:r>
            <a:r>
              <a:rPr lang="en-US" dirty="0">
                <a:solidFill>
                  <a:schemeClr val="tx1"/>
                </a:solidFill>
                <a:latin typeface="PT Sans"/>
                <a:cs typeface="PT Sans"/>
              </a:rPr>
              <a:t>elsewhere</a:t>
            </a:r>
            <a:r>
              <a:rPr lang="en-US" spc="-10" dirty="0">
                <a:solidFill>
                  <a:schemeClr val="tx1"/>
                </a:solidFill>
                <a:latin typeface="PT Sans"/>
                <a:cs typeface="PT Sans"/>
              </a:rPr>
              <a:t> </a:t>
            </a:r>
            <a:r>
              <a:rPr lang="en-US" dirty="0">
                <a:solidFill>
                  <a:schemeClr val="tx1"/>
                </a:solidFill>
                <a:latin typeface="PT Sans"/>
                <a:cs typeface="PT Sans"/>
              </a:rPr>
              <a:t>as</a:t>
            </a:r>
            <a:r>
              <a:rPr lang="en-US" spc="-65" dirty="0">
                <a:solidFill>
                  <a:schemeClr val="tx1"/>
                </a:solidFill>
                <a:latin typeface="PT Sans"/>
                <a:cs typeface="PT Sans"/>
              </a:rPr>
              <a:t> </a:t>
            </a:r>
            <a:r>
              <a:rPr lang="en-US" dirty="0">
                <a:solidFill>
                  <a:schemeClr val="tx1"/>
                </a:solidFill>
                <a:latin typeface="PT Sans"/>
                <a:cs typeface="PT Sans"/>
              </a:rPr>
              <a:t>indicated</a:t>
            </a:r>
            <a:r>
              <a:rPr lang="en-US" spc="-60" dirty="0">
                <a:solidFill>
                  <a:schemeClr val="tx1"/>
                </a:solidFill>
                <a:latin typeface="PT Sans"/>
                <a:cs typeface="PT Sans"/>
              </a:rPr>
              <a:t> </a:t>
            </a:r>
            <a:r>
              <a:rPr lang="en-US" dirty="0">
                <a:solidFill>
                  <a:schemeClr val="tx1"/>
                </a:solidFill>
                <a:latin typeface="PT Sans"/>
                <a:cs typeface="PT Sans"/>
              </a:rPr>
              <a:t>in</a:t>
            </a:r>
            <a:r>
              <a:rPr lang="en-US" spc="-70" dirty="0">
                <a:solidFill>
                  <a:schemeClr val="tx1"/>
                </a:solidFill>
                <a:latin typeface="PT Sans"/>
                <a:cs typeface="PT Sans"/>
              </a:rPr>
              <a:t> </a:t>
            </a:r>
            <a:r>
              <a:rPr lang="en-US" dirty="0">
                <a:solidFill>
                  <a:schemeClr val="tx1"/>
                </a:solidFill>
                <a:latin typeface="PT Sans"/>
                <a:cs typeface="PT Sans"/>
              </a:rPr>
              <a:t>this</a:t>
            </a:r>
            <a:r>
              <a:rPr lang="en-US" spc="-5" dirty="0">
                <a:solidFill>
                  <a:schemeClr val="tx1"/>
                </a:solidFill>
                <a:latin typeface="PT Sans"/>
                <a:cs typeface="PT Sans"/>
              </a:rPr>
              <a:t> </a:t>
            </a:r>
            <a:r>
              <a:rPr lang="en-US" dirty="0">
                <a:solidFill>
                  <a:schemeClr val="tx1"/>
                </a:solidFill>
                <a:latin typeface="PT Sans"/>
                <a:cs typeface="PT Sans"/>
              </a:rPr>
              <a:t>document</a:t>
            </a:r>
            <a:r>
              <a:rPr lang="en-US" spc="20" dirty="0">
                <a:solidFill>
                  <a:schemeClr val="tx1"/>
                </a:solidFill>
                <a:latin typeface="PT Sans"/>
                <a:cs typeface="PT Sans"/>
              </a:rPr>
              <a:t> </a:t>
            </a:r>
            <a:r>
              <a:rPr lang="en-US" dirty="0">
                <a:solidFill>
                  <a:schemeClr val="tx1"/>
                </a:solidFill>
                <a:latin typeface="PT Sans"/>
                <a:cs typeface="PT Sans"/>
              </a:rPr>
              <a:t>(maintaining</a:t>
            </a:r>
            <a:r>
              <a:rPr lang="en-US" spc="-65" dirty="0">
                <a:solidFill>
                  <a:schemeClr val="tx1"/>
                </a:solidFill>
                <a:latin typeface="PT Sans"/>
                <a:cs typeface="PT Sans"/>
              </a:rPr>
              <a:t> </a:t>
            </a:r>
            <a:r>
              <a:rPr lang="en-US" spc="-25" dirty="0">
                <a:solidFill>
                  <a:schemeClr val="tx1"/>
                </a:solidFill>
                <a:latin typeface="PT Sans"/>
                <a:cs typeface="PT Sans"/>
              </a:rPr>
              <a:t>the </a:t>
            </a:r>
            <a:r>
              <a:rPr lang="en-US" dirty="0">
                <a:solidFill>
                  <a:schemeClr val="tx1"/>
                </a:solidFill>
                <a:latin typeface="PT Sans"/>
                <a:cs typeface="PT Sans"/>
              </a:rPr>
              <a:t>associated</a:t>
            </a:r>
            <a:r>
              <a:rPr lang="en-US" spc="-50" dirty="0">
                <a:solidFill>
                  <a:schemeClr val="tx1"/>
                </a:solidFill>
                <a:latin typeface="PT Sans"/>
                <a:cs typeface="PT Sans"/>
              </a:rPr>
              <a:t> </a:t>
            </a:r>
            <a:r>
              <a:rPr lang="en-US" dirty="0">
                <a:solidFill>
                  <a:schemeClr val="tx1"/>
                </a:solidFill>
                <a:latin typeface="PT Sans"/>
                <a:cs typeface="PT Sans"/>
              </a:rPr>
              <a:t>citation</a:t>
            </a:r>
            <a:r>
              <a:rPr lang="en-US" spc="-60" dirty="0">
                <a:solidFill>
                  <a:schemeClr val="tx1"/>
                </a:solidFill>
                <a:latin typeface="PT Sans"/>
                <a:cs typeface="PT Sans"/>
              </a:rPr>
              <a:t> </a:t>
            </a:r>
            <a:r>
              <a:rPr lang="en-US" dirty="0">
                <a:solidFill>
                  <a:schemeClr val="tx1"/>
                </a:solidFill>
                <a:latin typeface="PT Sans"/>
                <a:cs typeface="PT Sans"/>
              </a:rPr>
              <a:t>and/or</a:t>
            </a:r>
            <a:r>
              <a:rPr lang="en-US" spc="-20" dirty="0">
                <a:solidFill>
                  <a:schemeClr val="tx1"/>
                </a:solidFill>
                <a:latin typeface="PT Sans"/>
                <a:cs typeface="PT Sans"/>
              </a:rPr>
              <a:t> </a:t>
            </a:r>
            <a:r>
              <a:rPr lang="en-US" dirty="0" err="1">
                <a:solidFill>
                  <a:schemeClr val="tx1"/>
                </a:solidFill>
                <a:latin typeface="PT Sans"/>
                <a:cs typeface="PT Sans"/>
              </a:rPr>
              <a:t>url</a:t>
            </a:r>
            <a:r>
              <a:rPr lang="en-US" spc="-35" dirty="0">
                <a:solidFill>
                  <a:schemeClr val="tx1"/>
                </a:solidFill>
                <a:latin typeface="PT Sans"/>
                <a:cs typeface="PT Sans"/>
              </a:rPr>
              <a:t> </a:t>
            </a:r>
            <a:r>
              <a:rPr lang="en-US" dirty="0">
                <a:solidFill>
                  <a:schemeClr val="tx1"/>
                </a:solidFill>
                <a:latin typeface="PT Sans"/>
                <a:cs typeface="PT Sans"/>
              </a:rPr>
              <a:t>at</a:t>
            </a:r>
            <a:r>
              <a:rPr lang="en-US" spc="-50" dirty="0">
                <a:solidFill>
                  <a:schemeClr val="tx1"/>
                </a:solidFill>
                <a:latin typeface="PT Sans"/>
                <a:cs typeface="PT Sans"/>
              </a:rPr>
              <a:t> </a:t>
            </a:r>
            <a:r>
              <a:rPr lang="en-US" dirty="0">
                <a:solidFill>
                  <a:schemeClr val="tx1"/>
                </a:solidFill>
                <a:latin typeface="PT Sans"/>
                <a:cs typeface="PT Sans"/>
              </a:rPr>
              <a:t>all</a:t>
            </a:r>
            <a:r>
              <a:rPr lang="en-US" spc="-30" dirty="0">
                <a:solidFill>
                  <a:schemeClr val="tx1"/>
                </a:solidFill>
                <a:latin typeface="PT Sans"/>
                <a:cs typeface="PT Sans"/>
              </a:rPr>
              <a:t> </a:t>
            </a:r>
            <a:r>
              <a:rPr lang="en-US" spc="-10" dirty="0">
                <a:solidFill>
                  <a:schemeClr val="tx1"/>
                </a:solidFill>
                <a:latin typeface="PT Sans"/>
                <a:cs typeface="PT Sans"/>
              </a:rPr>
              <a:t>times).</a:t>
            </a:r>
            <a:endParaRPr lang="en-US" dirty="0">
              <a:solidFill>
                <a:schemeClr val="tx1"/>
              </a:solidFill>
              <a:latin typeface="PT Sans"/>
              <a:cs typeface="PT Sans"/>
            </a:endParaRPr>
          </a:p>
          <a:p>
            <a:pPr marL="297815" marR="363855" indent="-285750">
              <a:lnSpc>
                <a:spcPct val="112000"/>
              </a:lnSpc>
              <a:spcBef>
                <a:spcPts val="655"/>
              </a:spcBef>
              <a:buClr>
                <a:srgbClr val="8AC441"/>
              </a:buClr>
              <a:buSzPct val="94444"/>
              <a:buFont typeface="Wingdings" panose="05000000000000000000" pitchFamily="2" charset="2"/>
              <a:buChar char="§"/>
              <a:tabLst>
                <a:tab pos="346710" algn="l"/>
              </a:tabLst>
            </a:pPr>
            <a:r>
              <a:rPr lang="en-US" b="0" i="0" dirty="0">
                <a:solidFill>
                  <a:schemeClr val="tx1"/>
                </a:solidFill>
                <a:effectLst/>
                <a:highlight>
                  <a:srgbClr val="FFFFFF"/>
                </a:highlight>
                <a:latin typeface="PT Sans" panose="020B0503020203020204" pitchFamily="34" charset="0"/>
              </a:rPr>
              <a:t>The inclusion of a poster does not imply endorsement nor subject-matter expertise by GCNF</a:t>
            </a:r>
            <a:r>
              <a:rPr lang="en-US" dirty="0">
                <a:solidFill>
                  <a:schemeClr val="tx1"/>
                </a:solidFill>
                <a:highlight>
                  <a:srgbClr val="FFFFFF"/>
                </a:highlight>
                <a:latin typeface="PT Sans" panose="020B0503020203020204" pitchFamily="34" charset="0"/>
              </a:rPr>
              <a:t>; </a:t>
            </a:r>
            <a:r>
              <a:rPr lang="en-US" b="0" i="0" dirty="0">
                <a:solidFill>
                  <a:schemeClr val="tx1"/>
                </a:solidFill>
                <a:effectLst/>
                <a:highlight>
                  <a:srgbClr val="FFFFFF"/>
                </a:highlight>
                <a:latin typeface="PT Sans" panose="020B0503020203020204" pitchFamily="34" charset="0"/>
              </a:rPr>
              <a:t>GCNF does not guarantee the accuracy or completeness of any information presented in the submission.</a:t>
            </a:r>
          </a:p>
          <a:p>
            <a:pPr marL="297815" marR="363855" indent="-285750">
              <a:lnSpc>
                <a:spcPct val="112000"/>
              </a:lnSpc>
              <a:spcBef>
                <a:spcPts val="655"/>
              </a:spcBef>
              <a:buClr>
                <a:srgbClr val="8AC441"/>
              </a:buClr>
              <a:buSzPct val="94444"/>
              <a:buFont typeface="Wingdings" panose="05000000000000000000" pitchFamily="2" charset="2"/>
              <a:buChar char="§"/>
              <a:tabLst>
                <a:tab pos="346710" algn="l"/>
              </a:tabLst>
            </a:pPr>
            <a:r>
              <a:rPr lang="en-US" b="0" i="0" dirty="0">
                <a:solidFill>
                  <a:schemeClr val="tx1"/>
                </a:solidFill>
                <a:effectLst/>
                <a:highlight>
                  <a:srgbClr val="FFFFFF"/>
                </a:highlight>
                <a:latin typeface="PT Sans" panose="020B0503020203020204" pitchFamily="34" charset="0"/>
              </a:rPr>
              <a:t>GCNF </a:t>
            </a:r>
            <a:r>
              <a:rPr lang="en-US" dirty="0">
                <a:solidFill>
                  <a:schemeClr val="tx1"/>
                </a:solidFill>
                <a:highlight>
                  <a:srgbClr val="FFFFFF"/>
                </a:highlight>
                <a:latin typeface="PT Sans" panose="020B0503020203020204" pitchFamily="34" charset="0"/>
              </a:rPr>
              <a:t>is not responsible for poster presenters’ attendance at the Forum. Poster</a:t>
            </a:r>
            <a:r>
              <a:rPr lang="en-US" b="0" i="0" dirty="0">
                <a:solidFill>
                  <a:schemeClr val="tx1"/>
                </a:solidFill>
                <a:effectLst/>
                <a:highlight>
                  <a:srgbClr val="FFFFFF"/>
                </a:highlight>
                <a:latin typeface="PT Sans" panose="020B0503020203020204" pitchFamily="34" charset="0"/>
              </a:rPr>
              <a:t> presenters who choose to attend (and we hope </a:t>
            </a:r>
            <a:r>
              <a:rPr lang="en-US" dirty="0">
                <a:solidFill>
                  <a:schemeClr val="tx1"/>
                </a:solidFill>
                <a:highlight>
                  <a:srgbClr val="FFFFFF"/>
                </a:highlight>
                <a:latin typeface="PT Sans" panose="020B0503020203020204" pitchFamily="34" charset="0"/>
              </a:rPr>
              <a:t>you will!) </a:t>
            </a:r>
            <a:r>
              <a:rPr lang="en-US" b="0" i="0" dirty="0">
                <a:solidFill>
                  <a:schemeClr val="tx1"/>
                </a:solidFill>
                <a:effectLst/>
                <a:highlight>
                  <a:srgbClr val="FFFFFF"/>
                </a:highlight>
                <a:latin typeface="PT Sans" panose="020B0503020203020204" pitchFamily="34" charset="0"/>
              </a:rPr>
              <a:t>are responsible for their own travel, lodging, and registration costs, as well as for some meals.</a:t>
            </a:r>
            <a:endParaRPr sz="1600" dirty="0">
              <a:solidFill>
                <a:schemeClr val="tx1"/>
              </a:solidFill>
              <a:latin typeface="PT Sans"/>
              <a:cs typeface="PT Sans"/>
            </a:endParaRPr>
          </a:p>
        </p:txBody>
      </p:sp>
      <p:sp>
        <p:nvSpPr>
          <p:cNvPr id="3" name="object 3"/>
          <p:cNvSpPr txBox="1">
            <a:spLocks noGrp="1"/>
          </p:cNvSpPr>
          <p:nvPr>
            <p:ph type="title"/>
          </p:nvPr>
        </p:nvSpPr>
        <p:spPr>
          <a:xfrm>
            <a:off x="438912" y="612863"/>
            <a:ext cx="11311255" cy="1070806"/>
          </a:xfrm>
          <a:prstGeom prst="rect">
            <a:avLst/>
          </a:prstGeom>
          <a:solidFill>
            <a:srgbClr val="1C76BA"/>
          </a:solidFill>
        </p:spPr>
        <p:txBody>
          <a:bodyPr vert="horz" wrap="square" lIns="0" tIns="207010" rIns="0" bIns="0" rtlCol="0">
            <a:spAutoFit/>
          </a:bodyPr>
          <a:lstStyle/>
          <a:p>
            <a:pPr marL="233679">
              <a:lnSpc>
                <a:spcPct val="100000"/>
              </a:lnSpc>
            </a:pPr>
            <a:br>
              <a:rPr lang="en-US" sz="2800" b="1" dirty="0">
                <a:solidFill>
                  <a:srgbClr val="FFFFFF"/>
                </a:solidFill>
                <a:latin typeface="Times New Roman"/>
                <a:cs typeface="Times New Roman"/>
              </a:rPr>
            </a:br>
            <a:r>
              <a:rPr lang="en-US" sz="2800" b="1" dirty="0">
                <a:solidFill>
                  <a:srgbClr val="FFFFFF"/>
                </a:solidFill>
                <a:latin typeface="PT Serif"/>
                <a:cs typeface="PT Serif"/>
              </a:rPr>
              <a:t>OTHER</a:t>
            </a:r>
            <a:r>
              <a:rPr sz="2800" b="1" spc="-90" dirty="0">
                <a:solidFill>
                  <a:srgbClr val="FFFFFF"/>
                </a:solidFill>
                <a:latin typeface="PT Serif"/>
                <a:cs typeface="PT Serif"/>
              </a:rPr>
              <a:t> </a:t>
            </a:r>
            <a:r>
              <a:rPr lang="en-US" sz="2800" b="1" spc="-10" dirty="0">
                <a:solidFill>
                  <a:srgbClr val="FFFFFF"/>
                </a:solidFill>
                <a:latin typeface="PT Serif"/>
                <a:cs typeface="PT Serif"/>
              </a:rPr>
              <a:t>CONSIDERATIONS</a:t>
            </a:r>
            <a:endParaRPr sz="2800" dirty="0">
              <a:latin typeface="PT Serif"/>
              <a:cs typeface="PT Serif"/>
            </a:endParaRPr>
          </a:p>
        </p:txBody>
      </p:sp>
    </p:spTree>
    <p:extLst>
      <p:ext uri="{BB962C8B-B14F-4D97-AF65-F5344CB8AC3E}">
        <p14:creationId xmlns:p14="http://schemas.microsoft.com/office/powerpoint/2010/main" val="2860061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body" idx="1"/>
          </p:nvPr>
        </p:nvSpPr>
        <p:spPr>
          <a:xfrm>
            <a:off x="659536" y="2102802"/>
            <a:ext cx="10846664" cy="3608680"/>
          </a:xfrm>
          <a:prstGeom prst="rect">
            <a:avLst/>
          </a:prstGeom>
        </p:spPr>
        <p:txBody>
          <a:bodyPr vert="horz" wrap="square" lIns="0" tIns="86360" rIns="0" bIns="0" rtlCol="0">
            <a:spAutoFit/>
          </a:bodyPr>
          <a:lstStyle/>
          <a:p>
            <a:pPr marL="12700">
              <a:lnSpc>
                <a:spcPct val="100000"/>
              </a:lnSpc>
              <a:spcBef>
                <a:spcPts val="680"/>
              </a:spcBef>
            </a:pPr>
            <a:r>
              <a:rPr dirty="0"/>
              <a:t>Submissions</a:t>
            </a:r>
            <a:r>
              <a:rPr spc="-45" dirty="0"/>
              <a:t> </a:t>
            </a:r>
            <a:r>
              <a:rPr dirty="0"/>
              <a:t>to</a:t>
            </a:r>
            <a:r>
              <a:rPr spc="-35" dirty="0"/>
              <a:t> </a:t>
            </a:r>
            <a:r>
              <a:rPr dirty="0"/>
              <a:t>GCNF</a:t>
            </a:r>
            <a:r>
              <a:rPr spc="-55" dirty="0"/>
              <a:t> </a:t>
            </a:r>
            <a:r>
              <a:rPr dirty="0"/>
              <a:t>constitute</a:t>
            </a:r>
            <a:r>
              <a:rPr spc="-55" dirty="0"/>
              <a:t> </a:t>
            </a:r>
            <a:r>
              <a:rPr dirty="0"/>
              <a:t>awareness</a:t>
            </a:r>
            <a:r>
              <a:rPr spc="-45" dirty="0"/>
              <a:t> </a:t>
            </a:r>
            <a:r>
              <a:rPr dirty="0"/>
              <a:t>of</a:t>
            </a:r>
            <a:r>
              <a:rPr spc="-75" dirty="0"/>
              <a:t> </a:t>
            </a:r>
            <a:r>
              <a:rPr dirty="0"/>
              <a:t>and</a:t>
            </a:r>
            <a:r>
              <a:rPr spc="-40" dirty="0"/>
              <a:t> </a:t>
            </a:r>
            <a:r>
              <a:rPr dirty="0"/>
              <a:t>agreement</a:t>
            </a:r>
            <a:r>
              <a:rPr spc="-50" dirty="0"/>
              <a:t> </a:t>
            </a:r>
            <a:r>
              <a:rPr dirty="0"/>
              <a:t>to</a:t>
            </a:r>
            <a:r>
              <a:rPr spc="-105" dirty="0"/>
              <a:t> </a:t>
            </a:r>
            <a:r>
              <a:rPr dirty="0"/>
              <a:t>the</a:t>
            </a:r>
            <a:r>
              <a:rPr spc="-50" dirty="0"/>
              <a:t> </a:t>
            </a:r>
            <a:r>
              <a:rPr spc="-10" dirty="0"/>
              <a:t>following:</a:t>
            </a:r>
          </a:p>
          <a:p>
            <a:pPr marL="346710" marR="5080" indent="-334645">
              <a:lnSpc>
                <a:spcPct val="100000"/>
              </a:lnSpc>
              <a:spcBef>
                <a:spcPts val="580"/>
              </a:spcBef>
              <a:buClr>
                <a:srgbClr val="8AC441"/>
              </a:buClr>
              <a:buSzPct val="94444"/>
              <a:buFont typeface="Arial"/>
              <a:buChar char="■"/>
              <a:tabLst>
                <a:tab pos="346710" algn="l"/>
              </a:tabLst>
            </a:pPr>
            <a:r>
              <a:rPr b="0" dirty="0">
                <a:solidFill>
                  <a:schemeClr val="tx1"/>
                </a:solidFill>
              </a:rPr>
              <a:t>Depending on the options available at the Forum venue, GCNF may post the accepted posters in a Forum conference room or exhibit area.</a:t>
            </a:r>
          </a:p>
          <a:p>
            <a:pPr marL="346710" marR="773430" indent="-334645">
              <a:lnSpc>
                <a:spcPct val="100000"/>
              </a:lnSpc>
              <a:spcBef>
                <a:spcPts val="655"/>
              </a:spcBef>
              <a:buClr>
                <a:srgbClr val="8AC441"/>
              </a:buClr>
              <a:buSzPct val="94444"/>
              <a:buFont typeface="Arial"/>
              <a:buChar char="■"/>
              <a:tabLst>
                <a:tab pos="346710" algn="l"/>
              </a:tabLst>
            </a:pPr>
            <a:r>
              <a:rPr b="0" dirty="0">
                <a:solidFill>
                  <a:schemeClr val="tx1"/>
                </a:solidFill>
              </a:rPr>
              <a:t>The accepted posters may (also or uniquely) be presented in a slide show shown between Forum sessions.</a:t>
            </a:r>
          </a:p>
          <a:p>
            <a:pPr marL="346710" indent="-334010">
              <a:lnSpc>
                <a:spcPct val="100000"/>
              </a:lnSpc>
              <a:spcBef>
                <a:spcPts val="585"/>
              </a:spcBef>
              <a:buClr>
                <a:srgbClr val="8AC441"/>
              </a:buClr>
              <a:buSzPct val="94444"/>
              <a:buFont typeface="Arial"/>
              <a:buChar char="■"/>
              <a:tabLst>
                <a:tab pos="346710" algn="l"/>
              </a:tabLst>
            </a:pPr>
            <a:r>
              <a:rPr b="0" dirty="0">
                <a:solidFill>
                  <a:schemeClr val="tx1"/>
                </a:solidFill>
              </a:rPr>
              <a:t>The accepted posters may be provided to Forum attendees in a “poster book” format.</a:t>
            </a:r>
          </a:p>
          <a:p>
            <a:pPr marL="346710" indent="-334010">
              <a:lnSpc>
                <a:spcPct val="100000"/>
              </a:lnSpc>
              <a:spcBef>
                <a:spcPts val="580"/>
              </a:spcBef>
              <a:buClr>
                <a:srgbClr val="8AC441"/>
              </a:buClr>
              <a:buSzPct val="94444"/>
              <a:buFont typeface="Arial"/>
              <a:buChar char="■"/>
              <a:tabLst>
                <a:tab pos="346710" algn="l"/>
              </a:tabLst>
            </a:pPr>
            <a:r>
              <a:rPr b="0" dirty="0">
                <a:solidFill>
                  <a:schemeClr val="tx1"/>
                </a:solidFill>
              </a:rPr>
              <a:t>The accepted posters may be displayed on GCNF’s website, on the Forum </a:t>
            </a:r>
            <a:r>
              <a:rPr lang="en-US" b="0" dirty="0">
                <a:solidFill>
                  <a:schemeClr val="tx1"/>
                </a:solidFill>
              </a:rPr>
              <a:t>web </a:t>
            </a:r>
            <a:r>
              <a:rPr b="0" dirty="0">
                <a:solidFill>
                  <a:schemeClr val="tx1"/>
                </a:solidFill>
              </a:rPr>
              <a:t>page, in other presentations or</a:t>
            </a:r>
            <a:r>
              <a:rPr lang="en-US" b="0" dirty="0">
                <a:solidFill>
                  <a:schemeClr val="tx1"/>
                </a:solidFill>
              </a:rPr>
              <a:t> </a:t>
            </a:r>
            <a:r>
              <a:rPr b="0" dirty="0">
                <a:solidFill>
                  <a:schemeClr val="tx1"/>
                </a:solidFill>
              </a:rPr>
              <a:t>documents, or otherwise (with citation and/or url to identify its source).</a:t>
            </a:r>
          </a:p>
          <a:p>
            <a:pPr marL="346710" marR="741045" indent="-334645">
              <a:lnSpc>
                <a:spcPct val="100000"/>
              </a:lnSpc>
              <a:spcBef>
                <a:spcPts val="585"/>
              </a:spcBef>
              <a:buClr>
                <a:srgbClr val="8AC441"/>
              </a:buClr>
              <a:buSzPct val="94444"/>
              <a:buFont typeface="Arial"/>
              <a:buChar char="■"/>
              <a:tabLst>
                <a:tab pos="346710" algn="l"/>
              </a:tabLst>
            </a:pPr>
            <a:r>
              <a:rPr b="0" dirty="0">
                <a:solidFill>
                  <a:schemeClr val="tx1"/>
                </a:solidFill>
              </a:rPr>
              <a:t>The display options above may be used by GCNF with or without the presence of the researcher/ presenter/representative of the organization submitting the poster.</a:t>
            </a:r>
            <a:endParaRPr lang="en-US" b="0" dirty="0">
              <a:solidFill>
                <a:schemeClr val="tx1"/>
              </a:solidFill>
            </a:endParaRPr>
          </a:p>
          <a:p>
            <a:pPr marL="346710" marR="741045" indent="-334645">
              <a:spcBef>
                <a:spcPts val="585"/>
              </a:spcBef>
              <a:buClr>
                <a:srgbClr val="8AC441"/>
              </a:buClr>
              <a:buSzPct val="94444"/>
              <a:buFont typeface="Arial"/>
              <a:buChar char="■"/>
              <a:tabLst>
                <a:tab pos="346710" algn="l"/>
              </a:tabLst>
            </a:pPr>
            <a:r>
              <a:rPr lang="en-US" b="0" dirty="0">
                <a:solidFill>
                  <a:schemeClr val="tx1"/>
                </a:solidFill>
              </a:rPr>
              <a:t>GCNF cannot guarantee the accuracy of any translation of posters submitted.</a:t>
            </a:r>
            <a:endParaRPr b="0" dirty="0">
              <a:solidFill>
                <a:schemeClr val="tx1"/>
              </a:solidFill>
            </a:endParaRPr>
          </a:p>
        </p:txBody>
      </p:sp>
      <p:sp>
        <p:nvSpPr>
          <p:cNvPr id="3" name="object 3"/>
          <p:cNvSpPr txBox="1">
            <a:spLocks noGrp="1"/>
          </p:cNvSpPr>
          <p:nvPr>
            <p:ph type="title"/>
          </p:nvPr>
        </p:nvSpPr>
        <p:spPr>
          <a:xfrm>
            <a:off x="438912" y="612863"/>
            <a:ext cx="11311255" cy="1189355"/>
          </a:xfrm>
          <a:prstGeom prst="rect">
            <a:avLst/>
          </a:prstGeom>
          <a:solidFill>
            <a:srgbClr val="1C76BA"/>
          </a:solidFill>
        </p:spPr>
        <p:txBody>
          <a:bodyPr vert="horz" wrap="square" lIns="0" tIns="207010" rIns="0" bIns="0" rtlCol="0">
            <a:spAutoFit/>
          </a:bodyPr>
          <a:lstStyle/>
          <a:p>
            <a:pPr>
              <a:lnSpc>
                <a:spcPct val="100000"/>
              </a:lnSpc>
              <a:spcBef>
                <a:spcPts val="1630"/>
              </a:spcBef>
            </a:pPr>
            <a:endParaRPr sz="2800">
              <a:latin typeface="Times New Roman"/>
              <a:cs typeface="Times New Roman"/>
            </a:endParaRPr>
          </a:p>
          <a:p>
            <a:pPr marL="233679">
              <a:lnSpc>
                <a:spcPct val="100000"/>
              </a:lnSpc>
            </a:pPr>
            <a:r>
              <a:rPr sz="2800" b="1" dirty="0">
                <a:solidFill>
                  <a:srgbClr val="FFFFFF"/>
                </a:solidFill>
                <a:latin typeface="PT Serif"/>
                <a:cs typeface="PT Serif"/>
              </a:rPr>
              <a:t>POSTER</a:t>
            </a:r>
            <a:r>
              <a:rPr sz="2800" b="1" spc="-80" dirty="0">
                <a:solidFill>
                  <a:srgbClr val="FFFFFF"/>
                </a:solidFill>
                <a:latin typeface="PT Serif"/>
                <a:cs typeface="PT Serif"/>
              </a:rPr>
              <a:t> </a:t>
            </a:r>
            <a:r>
              <a:rPr sz="2800" b="1" dirty="0">
                <a:solidFill>
                  <a:srgbClr val="FFFFFF"/>
                </a:solidFill>
                <a:latin typeface="PT Serif"/>
                <a:cs typeface="PT Serif"/>
              </a:rPr>
              <a:t>DISPLAY</a:t>
            </a:r>
            <a:r>
              <a:rPr sz="2800" b="1" spc="-65" dirty="0">
                <a:solidFill>
                  <a:srgbClr val="FFFFFF"/>
                </a:solidFill>
                <a:latin typeface="PT Serif"/>
                <a:cs typeface="PT Serif"/>
              </a:rPr>
              <a:t> </a:t>
            </a:r>
            <a:r>
              <a:rPr sz="2800" b="1" spc="-10" dirty="0">
                <a:solidFill>
                  <a:srgbClr val="FFFFFF"/>
                </a:solidFill>
                <a:latin typeface="PT Serif"/>
                <a:cs typeface="PT Serif"/>
              </a:rPr>
              <a:t>OPTIONS</a:t>
            </a:r>
            <a:endParaRPr sz="2800">
              <a:latin typeface="PT Serif"/>
              <a:cs typeface="PT Serif"/>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7" name="object 27"/>
          <p:cNvPicPr/>
          <p:nvPr/>
        </p:nvPicPr>
        <p:blipFill>
          <a:blip r:embed="rId3" cstate="print"/>
          <a:stretch>
            <a:fillRect/>
          </a:stretch>
        </p:blipFill>
        <p:spPr>
          <a:xfrm>
            <a:off x="678130" y="6164371"/>
            <a:ext cx="1451495" cy="508863"/>
          </a:xfrm>
          <a:prstGeom prst="rect">
            <a:avLst/>
          </a:prstGeom>
        </p:spPr>
      </p:pic>
      <p:pic>
        <p:nvPicPr>
          <p:cNvPr id="28" name="object 28"/>
          <p:cNvPicPr/>
          <p:nvPr/>
        </p:nvPicPr>
        <p:blipFill>
          <a:blip r:embed="rId4" cstate="print"/>
          <a:stretch>
            <a:fillRect/>
          </a:stretch>
        </p:blipFill>
        <p:spPr>
          <a:xfrm>
            <a:off x="2780111" y="6016366"/>
            <a:ext cx="1979603" cy="804872"/>
          </a:xfrm>
          <a:prstGeom prst="rect">
            <a:avLst/>
          </a:prstGeom>
        </p:spPr>
      </p:pic>
      <p:sp>
        <p:nvSpPr>
          <p:cNvPr id="30" name="TextBox 29">
            <a:extLst>
              <a:ext uri="{FF2B5EF4-FFF2-40B4-BE49-F238E27FC236}">
                <a16:creationId xmlns:a16="http://schemas.microsoft.com/office/drawing/2014/main" id="{53D93164-3EA2-941D-BFD7-CF20F3387D8D}"/>
              </a:ext>
            </a:extLst>
          </p:cNvPr>
          <p:cNvSpPr txBox="1"/>
          <p:nvPr/>
        </p:nvSpPr>
        <p:spPr>
          <a:xfrm>
            <a:off x="0" y="0"/>
            <a:ext cx="3505199" cy="369332"/>
          </a:xfrm>
          <a:prstGeom prst="rect">
            <a:avLst/>
          </a:prstGeom>
          <a:noFill/>
        </p:spPr>
        <p:txBody>
          <a:bodyPr wrap="square" rtlCol="0">
            <a:spAutoFit/>
          </a:bodyPr>
          <a:lstStyle/>
          <a:p>
            <a:r>
              <a:rPr lang="en-US" i="1" dirty="0">
                <a:solidFill>
                  <a:srgbClr val="016FC0"/>
                </a:solidFill>
                <a:latin typeface="PT Sans" panose="020B0503020203020204" pitchFamily="34" charset="77"/>
              </a:rPr>
              <a:t>Headline poster example 1:</a:t>
            </a:r>
          </a:p>
        </p:txBody>
      </p:sp>
      <p:sp>
        <p:nvSpPr>
          <p:cNvPr id="31" name="Rectangle 30">
            <a:extLst>
              <a:ext uri="{FF2B5EF4-FFF2-40B4-BE49-F238E27FC236}">
                <a16:creationId xmlns:a16="http://schemas.microsoft.com/office/drawing/2014/main" id="{2D25CC72-8C19-19A7-7FFA-85B96E8368BD}"/>
              </a:ext>
            </a:extLst>
          </p:cNvPr>
          <p:cNvSpPr/>
          <p:nvPr/>
        </p:nvSpPr>
        <p:spPr>
          <a:xfrm>
            <a:off x="5410200" y="0"/>
            <a:ext cx="6781800" cy="6871944"/>
          </a:xfrm>
          <a:prstGeom prst="rect">
            <a:avLst/>
          </a:prstGeom>
          <a:solidFill>
            <a:schemeClr val="accent3">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Ins="182880" rtlCol="0" anchor="ctr"/>
          <a:lstStyle/>
          <a:p>
            <a:pPr algn="ctr">
              <a:lnSpc>
                <a:spcPct val="150000"/>
              </a:lnSpc>
            </a:pPr>
            <a:r>
              <a:rPr lang="en-US" sz="2800" b="1">
                <a:solidFill>
                  <a:schemeClr val="bg2"/>
                </a:solidFill>
                <a:latin typeface="PT Sans" panose="020B0503020203020204" pitchFamily="34" charset="77"/>
              </a:rPr>
              <a:t>Recent trends in domestic funding for school meal programs in Africa </a:t>
            </a:r>
          </a:p>
          <a:p>
            <a:pPr algn="ctr">
              <a:lnSpc>
                <a:spcPct val="150000"/>
              </a:lnSpc>
            </a:pPr>
            <a:r>
              <a:rPr lang="en-US" sz="2800" b="1">
                <a:solidFill>
                  <a:schemeClr val="bg2"/>
                </a:solidFill>
                <a:latin typeface="PT Sans" panose="020B0503020203020204" pitchFamily="34" charset="77"/>
              </a:rPr>
              <a:t>reflect a dramatic shift in favor of </a:t>
            </a:r>
          </a:p>
          <a:p>
            <a:pPr algn="ctr">
              <a:lnSpc>
                <a:spcPct val="150000"/>
              </a:lnSpc>
            </a:pPr>
            <a:r>
              <a:rPr lang="en-US" sz="3800" b="1">
                <a:solidFill>
                  <a:schemeClr val="bg1"/>
                </a:solidFill>
                <a:effectLst/>
                <a:latin typeface="PT Sans" panose="020B0503020203020204" pitchFamily="34" charset="77"/>
              </a:rPr>
              <a:t>national ownership </a:t>
            </a:r>
            <a:r>
              <a:rPr lang="en-US" sz="2800" b="1">
                <a:solidFill>
                  <a:schemeClr val="bg2"/>
                </a:solidFill>
                <a:effectLst/>
                <a:latin typeface="PT Sans" panose="020B0503020203020204" pitchFamily="34" charset="77"/>
              </a:rPr>
              <a:t>and </a:t>
            </a:r>
          </a:p>
          <a:p>
            <a:pPr algn="ctr">
              <a:lnSpc>
                <a:spcPct val="150000"/>
              </a:lnSpc>
            </a:pPr>
            <a:r>
              <a:rPr lang="en-US" sz="3800" b="1">
                <a:solidFill>
                  <a:schemeClr val="bg1"/>
                </a:solidFill>
                <a:effectLst/>
                <a:latin typeface="PT Sans" panose="020B0503020203020204" pitchFamily="34" charset="77"/>
              </a:rPr>
              <a:t>domestic food procurement</a:t>
            </a:r>
            <a:r>
              <a:rPr lang="en-US" sz="2800" b="1">
                <a:solidFill>
                  <a:schemeClr val="bg2"/>
                </a:solidFill>
                <a:effectLst/>
                <a:latin typeface="PT Sans" panose="020B0503020203020204" pitchFamily="34" charset="77"/>
              </a:rPr>
              <a:t>.</a:t>
            </a:r>
          </a:p>
        </p:txBody>
      </p:sp>
      <p:sp>
        <p:nvSpPr>
          <p:cNvPr id="2" name="object 2"/>
          <p:cNvSpPr txBox="1"/>
          <p:nvPr/>
        </p:nvSpPr>
        <p:spPr>
          <a:xfrm>
            <a:off x="304802" y="439197"/>
            <a:ext cx="4924230" cy="1737655"/>
          </a:xfrm>
          <a:prstGeom prst="rect">
            <a:avLst/>
          </a:prstGeom>
        </p:spPr>
        <p:txBody>
          <a:bodyPr vert="horz" wrap="square" lIns="0" tIns="13970" rIns="0" bIns="0" rtlCol="0">
            <a:spAutoFit/>
          </a:bodyPr>
          <a:lstStyle/>
          <a:p>
            <a:pPr marL="12700" algn="l">
              <a:lnSpc>
                <a:spcPct val="100000"/>
              </a:lnSpc>
              <a:spcBef>
                <a:spcPts val="110"/>
              </a:spcBef>
            </a:pPr>
            <a:r>
              <a:rPr sz="2800" b="1" spc="-85" dirty="0">
                <a:solidFill>
                  <a:schemeClr val="accent5">
                    <a:lumMod val="50000"/>
                  </a:schemeClr>
                </a:solidFill>
                <a:latin typeface="PT Sans" panose="020B0503020203020204" pitchFamily="34" charset="77"/>
                <a:cs typeface="Arial"/>
              </a:rPr>
              <a:t>School</a:t>
            </a:r>
            <a:r>
              <a:rPr sz="2800" b="1" spc="-220" dirty="0">
                <a:solidFill>
                  <a:schemeClr val="accent5">
                    <a:lumMod val="50000"/>
                  </a:schemeClr>
                </a:solidFill>
                <a:latin typeface="PT Sans" panose="020B0503020203020204" pitchFamily="34" charset="77"/>
                <a:cs typeface="Arial"/>
              </a:rPr>
              <a:t> </a:t>
            </a:r>
            <a:r>
              <a:rPr sz="2800" b="1" spc="-10" dirty="0">
                <a:solidFill>
                  <a:schemeClr val="accent5">
                    <a:lumMod val="50000"/>
                  </a:schemeClr>
                </a:solidFill>
                <a:latin typeface="PT Sans" panose="020B0503020203020204" pitchFamily="34" charset="77"/>
                <a:cs typeface="Arial"/>
              </a:rPr>
              <a:t>Meal</a:t>
            </a:r>
            <a:r>
              <a:rPr sz="2800" b="1" spc="-145" dirty="0">
                <a:solidFill>
                  <a:schemeClr val="accent5">
                    <a:lumMod val="50000"/>
                  </a:schemeClr>
                </a:solidFill>
                <a:latin typeface="PT Sans" panose="020B0503020203020204" pitchFamily="34" charset="77"/>
                <a:cs typeface="Arial"/>
              </a:rPr>
              <a:t> </a:t>
            </a:r>
            <a:r>
              <a:rPr sz="2800" b="1" spc="-135" dirty="0">
                <a:solidFill>
                  <a:schemeClr val="accent5">
                    <a:lumMod val="50000"/>
                  </a:schemeClr>
                </a:solidFill>
                <a:latin typeface="PT Sans" panose="020B0503020203020204" pitchFamily="34" charset="77"/>
                <a:cs typeface="Arial"/>
              </a:rPr>
              <a:t>Programs</a:t>
            </a:r>
            <a:r>
              <a:rPr sz="2800" b="1" spc="-180" dirty="0">
                <a:solidFill>
                  <a:schemeClr val="accent5">
                    <a:lumMod val="50000"/>
                  </a:schemeClr>
                </a:solidFill>
                <a:latin typeface="PT Sans" panose="020B0503020203020204" pitchFamily="34" charset="77"/>
                <a:cs typeface="Arial"/>
              </a:rPr>
              <a:t> </a:t>
            </a:r>
            <a:r>
              <a:rPr sz="2800" b="1" spc="-40" dirty="0">
                <a:solidFill>
                  <a:schemeClr val="accent5">
                    <a:lumMod val="50000"/>
                  </a:schemeClr>
                </a:solidFill>
                <a:latin typeface="PT Sans" panose="020B0503020203020204" pitchFamily="34" charset="77"/>
                <a:cs typeface="Arial"/>
              </a:rPr>
              <a:t>in</a:t>
            </a:r>
            <a:r>
              <a:rPr sz="2800" b="1" spc="-220" dirty="0">
                <a:solidFill>
                  <a:schemeClr val="accent5">
                    <a:lumMod val="50000"/>
                  </a:schemeClr>
                </a:solidFill>
                <a:latin typeface="PT Sans" panose="020B0503020203020204" pitchFamily="34" charset="77"/>
                <a:cs typeface="Arial"/>
              </a:rPr>
              <a:t> </a:t>
            </a:r>
            <a:r>
              <a:rPr sz="2800" b="1" spc="-85" dirty="0">
                <a:solidFill>
                  <a:schemeClr val="accent5">
                    <a:lumMod val="50000"/>
                  </a:schemeClr>
                </a:solidFill>
                <a:latin typeface="PT Sans" panose="020B0503020203020204" pitchFamily="34" charset="77"/>
                <a:cs typeface="Arial"/>
              </a:rPr>
              <a:t>Africa:</a:t>
            </a:r>
            <a:r>
              <a:rPr sz="2800" b="1" spc="-155" dirty="0">
                <a:solidFill>
                  <a:schemeClr val="accent5">
                    <a:lumMod val="50000"/>
                  </a:schemeClr>
                </a:solidFill>
                <a:latin typeface="PT Sans" panose="020B0503020203020204" pitchFamily="34" charset="77"/>
                <a:cs typeface="Arial"/>
              </a:rPr>
              <a:t> </a:t>
            </a:r>
            <a:r>
              <a:rPr sz="2800" b="1" spc="-100" dirty="0">
                <a:solidFill>
                  <a:schemeClr val="accent5">
                    <a:lumMod val="50000"/>
                  </a:schemeClr>
                </a:solidFill>
                <a:latin typeface="PT Sans" panose="020B0503020203020204" pitchFamily="34" charset="77"/>
                <a:cs typeface="Arial"/>
              </a:rPr>
              <a:t>Regional</a:t>
            </a:r>
            <a:r>
              <a:rPr sz="2800" b="1" spc="-220" dirty="0">
                <a:solidFill>
                  <a:schemeClr val="accent5">
                    <a:lumMod val="50000"/>
                  </a:schemeClr>
                </a:solidFill>
                <a:latin typeface="PT Sans" panose="020B0503020203020204" pitchFamily="34" charset="77"/>
                <a:cs typeface="Arial"/>
              </a:rPr>
              <a:t> </a:t>
            </a:r>
            <a:r>
              <a:rPr lang="en-US" sz="2800" b="1" spc="-50" dirty="0">
                <a:solidFill>
                  <a:schemeClr val="accent5">
                    <a:lumMod val="50000"/>
                  </a:schemeClr>
                </a:solidFill>
                <a:latin typeface="PT Sans" panose="020B0503020203020204" pitchFamily="34" charset="77"/>
                <a:cs typeface="Arial"/>
              </a:rPr>
              <a:t>R</a:t>
            </a:r>
            <a:r>
              <a:rPr sz="2800" b="1" spc="-50" dirty="0">
                <a:solidFill>
                  <a:schemeClr val="accent5">
                    <a:lumMod val="50000"/>
                  </a:schemeClr>
                </a:solidFill>
                <a:latin typeface="PT Sans" panose="020B0503020203020204" pitchFamily="34" charset="77"/>
                <a:cs typeface="Arial"/>
              </a:rPr>
              <a:t>esults</a:t>
            </a:r>
            <a:r>
              <a:rPr sz="2800" b="1" spc="-180" dirty="0">
                <a:solidFill>
                  <a:schemeClr val="accent5">
                    <a:lumMod val="50000"/>
                  </a:schemeClr>
                </a:solidFill>
                <a:latin typeface="PT Sans" panose="020B0503020203020204" pitchFamily="34" charset="77"/>
                <a:cs typeface="Arial"/>
              </a:rPr>
              <a:t> </a:t>
            </a:r>
            <a:r>
              <a:rPr sz="2800" b="1" spc="-65" dirty="0">
                <a:solidFill>
                  <a:schemeClr val="accent5">
                    <a:lumMod val="50000"/>
                  </a:schemeClr>
                </a:solidFill>
                <a:latin typeface="PT Sans" panose="020B0503020203020204" pitchFamily="34" charset="77"/>
                <a:cs typeface="Arial"/>
              </a:rPr>
              <a:t>from</a:t>
            </a:r>
            <a:r>
              <a:rPr sz="2800" b="1" spc="-229" dirty="0">
                <a:solidFill>
                  <a:schemeClr val="accent5">
                    <a:lumMod val="50000"/>
                  </a:schemeClr>
                </a:solidFill>
                <a:latin typeface="PT Sans" panose="020B0503020203020204" pitchFamily="34" charset="77"/>
                <a:cs typeface="Arial"/>
              </a:rPr>
              <a:t> </a:t>
            </a:r>
            <a:r>
              <a:rPr sz="2800" b="1" dirty="0">
                <a:solidFill>
                  <a:schemeClr val="accent5">
                    <a:lumMod val="50000"/>
                  </a:schemeClr>
                </a:solidFill>
                <a:latin typeface="PT Sans" panose="020B0503020203020204" pitchFamily="34" charset="77"/>
                <a:cs typeface="Arial"/>
              </a:rPr>
              <a:t>the</a:t>
            </a:r>
            <a:r>
              <a:rPr sz="2800" b="1" spc="-155" dirty="0">
                <a:solidFill>
                  <a:schemeClr val="accent5">
                    <a:lumMod val="50000"/>
                  </a:schemeClr>
                </a:solidFill>
                <a:latin typeface="PT Sans" panose="020B0503020203020204" pitchFamily="34" charset="77"/>
                <a:cs typeface="Arial"/>
              </a:rPr>
              <a:t> </a:t>
            </a:r>
            <a:r>
              <a:rPr sz="2800" b="1" spc="-80" dirty="0">
                <a:solidFill>
                  <a:schemeClr val="accent5">
                    <a:lumMod val="50000"/>
                  </a:schemeClr>
                </a:solidFill>
                <a:latin typeface="PT Sans" panose="020B0503020203020204" pitchFamily="34" charset="77"/>
                <a:cs typeface="Arial"/>
              </a:rPr>
              <a:t>2019</a:t>
            </a:r>
            <a:r>
              <a:rPr sz="2800" b="1" spc="-165" dirty="0">
                <a:solidFill>
                  <a:schemeClr val="accent5">
                    <a:lumMod val="50000"/>
                  </a:schemeClr>
                </a:solidFill>
                <a:latin typeface="PT Sans" panose="020B0503020203020204" pitchFamily="34" charset="77"/>
                <a:cs typeface="Arial"/>
              </a:rPr>
              <a:t> </a:t>
            </a:r>
            <a:r>
              <a:rPr sz="2800" b="1" spc="-10" dirty="0">
                <a:solidFill>
                  <a:schemeClr val="accent5">
                    <a:lumMod val="50000"/>
                  </a:schemeClr>
                </a:solidFill>
                <a:latin typeface="PT Sans" panose="020B0503020203020204" pitchFamily="34" charset="77"/>
                <a:cs typeface="Arial"/>
              </a:rPr>
              <a:t>Global</a:t>
            </a:r>
            <a:r>
              <a:rPr lang="en-US" sz="2800" b="1" spc="-10" dirty="0">
                <a:solidFill>
                  <a:schemeClr val="accent5">
                    <a:lumMod val="50000"/>
                  </a:schemeClr>
                </a:solidFill>
                <a:latin typeface="PT Sans" panose="020B0503020203020204" pitchFamily="34" charset="77"/>
                <a:cs typeface="Arial"/>
              </a:rPr>
              <a:t> Survey of School Meal Programs</a:t>
            </a:r>
            <a:endParaRPr sz="2800">
              <a:solidFill>
                <a:schemeClr val="accent5">
                  <a:lumMod val="50000"/>
                </a:schemeClr>
              </a:solidFill>
              <a:latin typeface="PT Sans" panose="020B0503020203020204" pitchFamily="34" charset="77"/>
              <a:cs typeface="Arial"/>
            </a:endParaRPr>
          </a:p>
        </p:txBody>
      </p:sp>
      <p:sp>
        <p:nvSpPr>
          <p:cNvPr id="33" name="TextBox 32">
            <a:extLst>
              <a:ext uri="{FF2B5EF4-FFF2-40B4-BE49-F238E27FC236}">
                <a16:creationId xmlns:a16="http://schemas.microsoft.com/office/drawing/2014/main" id="{436619BE-80D6-86D2-9D5A-4B042C36A9E4}"/>
              </a:ext>
            </a:extLst>
          </p:cNvPr>
          <p:cNvSpPr txBox="1"/>
          <p:nvPr/>
        </p:nvSpPr>
        <p:spPr>
          <a:xfrm>
            <a:off x="1865184" y="3633501"/>
            <a:ext cx="3181024" cy="2246769"/>
          </a:xfrm>
          <a:prstGeom prst="rect">
            <a:avLst/>
          </a:prstGeom>
          <a:noFill/>
        </p:spPr>
        <p:txBody>
          <a:bodyPr wrap="square" rtlCol="0">
            <a:spAutoFit/>
          </a:bodyPr>
          <a:lstStyle/>
          <a:p>
            <a:pPr algn="l"/>
            <a:r>
              <a:rPr lang="en-US" sz="1400">
                <a:solidFill>
                  <a:schemeClr val="tx2">
                    <a:lumMod val="75000"/>
                  </a:schemeClr>
                </a:solidFill>
                <a:effectLst/>
                <a:uFill>
                  <a:solidFill>
                    <a:srgbClr val="000000"/>
                  </a:solidFill>
                </a:uFill>
                <a:latin typeface="PT Sans" panose="020B0503020203020204" pitchFamily="34" charset="77"/>
                <a:ea typeface="Arial Unicode MS" panose="020B0604020202020204" pitchFamily="34" charset="-128"/>
                <a:cs typeface="Arial Unicode MS" panose="020B0604020202020204" pitchFamily="34" charset="-128"/>
              </a:rPr>
              <a:t>Wineman, A., M. C. Ekwueme, L. Bigayimpunzi, A. Martin-Daihirou, E. L. D. G. V N Rodrigues, P. Etuge, Y. Warner, H. Kessler, and A. Mitchell. 2022. School meal programs in Africa: Regional results from the 2019 Global Survey of School Meal Programs. </a:t>
            </a:r>
            <a:r>
              <a:rPr lang="en-US" sz="1400" i="1">
                <a:solidFill>
                  <a:schemeClr val="tx2">
                    <a:lumMod val="75000"/>
                  </a:schemeClr>
                </a:solidFill>
                <a:effectLst/>
                <a:uFill>
                  <a:solidFill>
                    <a:srgbClr val="000000"/>
                  </a:solidFill>
                </a:uFill>
                <a:latin typeface="PT Sans" panose="020B0503020203020204" pitchFamily="34" charset="77"/>
                <a:ea typeface="Arial Unicode MS" panose="020B0604020202020204" pitchFamily="34" charset="-128"/>
                <a:cs typeface="Arial Unicode MS" panose="020B0604020202020204" pitchFamily="34" charset="-128"/>
              </a:rPr>
              <a:t>Frontiers in Public Health</a:t>
            </a:r>
            <a:r>
              <a:rPr lang="en-US" sz="1400">
                <a:solidFill>
                  <a:schemeClr val="tx2">
                    <a:lumMod val="75000"/>
                  </a:schemeClr>
                </a:solidFill>
                <a:effectLst/>
                <a:uFill>
                  <a:solidFill>
                    <a:srgbClr val="000000"/>
                  </a:solidFill>
                </a:uFill>
                <a:latin typeface="PT Sans" panose="020B0503020203020204" pitchFamily="34" charset="77"/>
                <a:ea typeface="Arial Unicode MS" panose="020B0604020202020204" pitchFamily="34" charset="-128"/>
                <a:cs typeface="Arial Unicode MS" panose="020B0604020202020204" pitchFamily="34" charset="-128"/>
              </a:rPr>
              <a:t>, 10:871866. </a:t>
            </a:r>
            <a:r>
              <a:rPr lang="en-US" sz="1400">
                <a:solidFill>
                  <a:srgbClr val="000000"/>
                </a:solidFill>
                <a:effectLst/>
                <a:uFill>
                  <a:solidFill>
                    <a:srgbClr val="000000"/>
                  </a:solidFill>
                </a:uFill>
                <a:latin typeface="PT Sans" panose="020B0503020203020204" pitchFamily="34" charset="77"/>
                <a:ea typeface="Arial Unicode MS" panose="020B0604020202020204" pitchFamily="34" charset="-128"/>
                <a:cs typeface="Arial Unicode MS" panose="020B0604020202020204" pitchFamily="34" charset="-128"/>
                <a:hlinkClick r:id="rId5"/>
              </a:rPr>
              <a:t>https://doi.org/10.3389/fpubh.2022.871866</a:t>
            </a:r>
            <a:r>
              <a:rPr lang="en-US" sz="1400">
                <a:solidFill>
                  <a:srgbClr val="000000"/>
                </a:solidFill>
                <a:effectLst/>
                <a:uFill>
                  <a:solidFill>
                    <a:srgbClr val="000000"/>
                  </a:solidFill>
                </a:uFill>
                <a:latin typeface="PT Sans" panose="020B0503020203020204" pitchFamily="34" charset="77"/>
                <a:ea typeface="Arial Unicode MS" panose="020B0604020202020204" pitchFamily="34" charset="-128"/>
                <a:cs typeface="Arial Unicode MS" panose="020B0604020202020204" pitchFamily="34" charset="-128"/>
              </a:rPr>
              <a:t> </a:t>
            </a:r>
            <a:endParaRPr lang="en-US" sz="1400">
              <a:solidFill>
                <a:srgbClr val="000000"/>
              </a:solidFill>
              <a:effectLst/>
              <a:uFill>
                <a:solidFill>
                  <a:srgbClr val="000000"/>
                </a:solidFill>
              </a:uFill>
              <a:latin typeface="PT Sans" panose="020B0503020203020204" pitchFamily="34" charset="77"/>
              <a:ea typeface="Times New Roman" panose="02020603050405020304" pitchFamily="18" charset="0"/>
            </a:endParaRPr>
          </a:p>
        </p:txBody>
      </p:sp>
      <p:sp>
        <p:nvSpPr>
          <p:cNvPr id="34" name="TextBox 33">
            <a:extLst>
              <a:ext uri="{FF2B5EF4-FFF2-40B4-BE49-F238E27FC236}">
                <a16:creationId xmlns:a16="http://schemas.microsoft.com/office/drawing/2014/main" id="{3EC4F516-43FC-C7BC-DD6E-902153A47914}"/>
              </a:ext>
            </a:extLst>
          </p:cNvPr>
          <p:cNvSpPr txBox="1"/>
          <p:nvPr/>
        </p:nvSpPr>
        <p:spPr>
          <a:xfrm>
            <a:off x="245859" y="2305012"/>
            <a:ext cx="4983173" cy="1200329"/>
          </a:xfrm>
          <a:prstGeom prst="rect">
            <a:avLst/>
          </a:prstGeom>
          <a:noFill/>
        </p:spPr>
        <p:txBody>
          <a:bodyPr wrap="square" rtlCol="0">
            <a:spAutoFit/>
          </a:bodyPr>
          <a:lstStyle/>
          <a:p>
            <a:pPr algn="l"/>
            <a:r>
              <a:rPr lang="en-US" i="1">
                <a:solidFill>
                  <a:schemeClr val="tx2">
                    <a:lumMod val="75000"/>
                  </a:schemeClr>
                </a:solidFill>
                <a:effectLst/>
                <a:latin typeface="PT Sans" panose="020B0503020203020204" pitchFamily="34" charset="77"/>
              </a:rPr>
              <a:t>With the rapid</a:t>
            </a:r>
            <a:r>
              <a:rPr lang="en-US" i="1">
                <a:solidFill>
                  <a:schemeClr val="tx2">
                    <a:lumMod val="75000"/>
                  </a:schemeClr>
                </a:solidFill>
                <a:latin typeface="PT Sans" panose="020B0503020203020204" pitchFamily="34" charset="77"/>
              </a:rPr>
              <a:t> </a:t>
            </a:r>
            <a:r>
              <a:rPr lang="en-US" i="1">
                <a:solidFill>
                  <a:schemeClr val="tx2">
                    <a:lumMod val="75000"/>
                  </a:schemeClr>
                </a:solidFill>
                <a:effectLst/>
                <a:latin typeface="PT Sans" panose="020B0503020203020204" pitchFamily="34" charset="77"/>
              </a:rPr>
              <a:t>expansion of school meal programs in Africa over the past decade, there was a need for a systematic effort to comprehensively</a:t>
            </a:r>
            <a:r>
              <a:rPr lang="en-US" i="1">
                <a:solidFill>
                  <a:schemeClr val="tx2">
                    <a:lumMod val="75000"/>
                  </a:schemeClr>
                </a:solidFill>
                <a:latin typeface="PT Sans" panose="020B0503020203020204" pitchFamily="34" charset="77"/>
              </a:rPr>
              <a:t> </a:t>
            </a:r>
            <a:r>
              <a:rPr lang="en-US" i="1">
                <a:solidFill>
                  <a:schemeClr val="tx2">
                    <a:lumMod val="75000"/>
                  </a:schemeClr>
                </a:solidFill>
                <a:effectLst/>
                <a:latin typeface="PT Sans" panose="020B0503020203020204" pitchFamily="34" charset="77"/>
              </a:rPr>
              <a:t>document these school feeding activities.</a:t>
            </a:r>
          </a:p>
        </p:txBody>
      </p:sp>
      <p:pic>
        <p:nvPicPr>
          <p:cNvPr id="36" name="Picture 35" descr="A qr code on a white background&#10;&#10;Description automatically generated">
            <a:extLst>
              <a:ext uri="{FF2B5EF4-FFF2-40B4-BE49-F238E27FC236}">
                <a16:creationId xmlns:a16="http://schemas.microsoft.com/office/drawing/2014/main" id="{ADC1CB28-C824-A514-DD85-3EE44F87791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4802" y="3977465"/>
            <a:ext cx="1463556" cy="1463556"/>
          </a:xfrm>
          <a:prstGeom prst="rect">
            <a:avLst/>
          </a:prstGeom>
        </p:spPr>
      </p:pic>
    </p:spTree>
    <p:extLst>
      <p:ext uri="{BB962C8B-B14F-4D97-AF65-F5344CB8AC3E}">
        <p14:creationId xmlns:p14="http://schemas.microsoft.com/office/powerpoint/2010/main" val="3899319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2D25CC72-8C19-19A7-7FFA-85B96E8368BD}"/>
              </a:ext>
            </a:extLst>
          </p:cNvPr>
          <p:cNvSpPr/>
          <p:nvPr/>
        </p:nvSpPr>
        <p:spPr>
          <a:xfrm>
            <a:off x="-4841" y="0"/>
            <a:ext cx="6781800" cy="687194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Ins="182880" rtlCol="0" anchor="ctr"/>
          <a:lstStyle/>
          <a:p>
            <a:pPr algn="ctr">
              <a:lnSpc>
                <a:spcPct val="150000"/>
              </a:lnSpc>
            </a:pPr>
            <a:r>
              <a:rPr lang="en-US" sz="2800" b="1">
                <a:solidFill>
                  <a:schemeClr val="bg2"/>
                </a:solidFill>
                <a:latin typeface="PT Sans" panose="020B0503020203020204" pitchFamily="34" charset="77"/>
              </a:rPr>
              <a:t>The Mid-Day Meal (MDM) programme was found to be effective in </a:t>
            </a:r>
          </a:p>
          <a:p>
            <a:pPr algn="ctr">
              <a:lnSpc>
                <a:spcPct val="150000"/>
              </a:lnSpc>
            </a:pPr>
            <a:r>
              <a:rPr lang="en-US" sz="3400" b="1">
                <a:solidFill>
                  <a:schemeClr val="bg1"/>
                </a:solidFill>
                <a:latin typeface="PT Sans" panose="020B0503020203020204" pitchFamily="34" charset="77"/>
              </a:rPr>
              <a:t>reducing the rate of underweight </a:t>
            </a:r>
          </a:p>
          <a:p>
            <a:pPr algn="ctr">
              <a:lnSpc>
                <a:spcPct val="150000"/>
              </a:lnSpc>
            </a:pPr>
            <a:r>
              <a:rPr lang="en-US" sz="2800" b="1">
                <a:solidFill>
                  <a:schemeClr val="bg2"/>
                </a:solidFill>
                <a:latin typeface="PT Sans" panose="020B0503020203020204" pitchFamily="34" charset="77"/>
              </a:rPr>
              <a:t>among school children in India.</a:t>
            </a:r>
            <a:endParaRPr lang="en-US" sz="2800" b="1">
              <a:solidFill>
                <a:schemeClr val="bg2"/>
              </a:solidFill>
              <a:effectLst/>
              <a:latin typeface="PT Sans" panose="020B0503020203020204" pitchFamily="34" charset="77"/>
            </a:endParaRPr>
          </a:p>
        </p:txBody>
      </p:sp>
      <p:pic>
        <p:nvPicPr>
          <p:cNvPr id="27" name="object 27"/>
          <p:cNvPicPr/>
          <p:nvPr/>
        </p:nvPicPr>
        <p:blipFill>
          <a:blip r:embed="rId3" cstate="print"/>
          <a:stretch>
            <a:fillRect/>
          </a:stretch>
        </p:blipFill>
        <p:spPr>
          <a:xfrm>
            <a:off x="7539532" y="6232190"/>
            <a:ext cx="1451495" cy="508863"/>
          </a:xfrm>
          <a:prstGeom prst="rect">
            <a:avLst/>
          </a:prstGeom>
        </p:spPr>
      </p:pic>
      <p:pic>
        <p:nvPicPr>
          <p:cNvPr id="28" name="object 28"/>
          <p:cNvPicPr/>
          <p:nvPr/>
        </p:nvPicPr>
        <p:blipFill>
          <a:blip r:embed="rId4" cstate="print"/>
          <a:stretch>
            <a:fillRect/>
          </a:stretch>
        </p:blipFill>
        <p:spPr>
          <a:xfrm>
            <a:off x="9753600" y="6053128"/>
            <a:ext cx="1979603" cy="804872"/>
          </a:xfrm>
          <a:prstGeom prst="rect">
            <a:avLst/>
          </a:prstGeom>
        </p:spPr>
      </p:pic>
      <p:sp>
        <p:nvSpPr>
          <p:cNvPr id="30" name="TextBox 29">
            <a:extLst>
              <a:ext uri="{FF2B5EF4-FFF2-40B4-BE49-F238E27FC236}">
                <a16:creationId xmlns:a16="http://schemas.microsoft.com/office/drawing/2014/main" id="{53D93164-3EA2-941D-BFD7-CF20F3387D8D}"/>
              </a:ext>
            </a:extLst>
          </p:cNvPr>
          <p:cNvSpPr txBox="1"/>
          <p:nvPr/>
        </p:nvSpPr>
        <p:spPr>
          <a:xfrm>
            <a:off x="159999" y="194500"/>
            <a:ext cx="3247831" cy="369332"/>
          </a:xfrm>
          <a:prstGeom prst="rect">
            <a:avLst/>
          </a:prstGeom>
          <a:noFill/>
        </p:spPr>
        <p:txBody>
          <a:bodyPr wrap="square" rtlCol="0">
            <a:spAutoFit/>
          </a:bodyPr>
          <a:lstStyle/>
          <a:p>
            <a:r>
              <a:rPr lang="en-US" i="1" dirty="0">
                <a:solidFill>
                  <a:schemeClr val="bg1"/>
                </a:solidFill>
                <a:latin typeface="PT Sans" panose="020B0503020203020204" pitchFamily="34" charset="77"/>
              </a:rPr>
              <a:t>Headline poster example 2:</a:t>
            </a:r>
          </a:p>
        </p:txBody>
      </p:sp>
      <p:sp>
        <p:nvSpPr>
          <p:cNvPr id="2" name="object 2"/>
          <p:cNvSpPr txBox="1"/>
          <p:nvPr/>
        </p:nvSpPr>
        <p:spPr>
          <a:xfrm>
            <a:off x="7010400" y="194500"/>
            <a:ext cx="4924230" cy="1737655"/>
          </a:xfrm>
          <a:prstGeom prst="rect">
            <a:avLst/>
          </a:prstGeom>
        </p:spPr>
        <p:txBody>
          <a:bodyPr vert="horz" wrap="square" lIns="0" tIns="13970" rIns="0" bIns="0" rtlCol="0">
            <a:spAutoFit/>
          </a:bodyPr>
          <a:lstStyle/>
          <a:p>
            <a:pPr marL="12700" algn="l">
              <a:lnSpc>
                <a:spcPct val="100000"/>
              </a:lnSpc>
              <a:spcBef>
                <a:spcPts val="110"/>
              </a:spcBef>
            </a:pPr>
            <a:r>
              <a:rPr lang="en-US" sz="2800" b="1" spc="-85" dirty="0">
                <a:solidFill>
                  <a:schemeClr val="accent3">
                    <a:lumMod val="50000"/>
                  </a:schemeClr>
                </a:solidFill>
                <a:latin typeface="PT Sans" panose="020B0503020203020204" pitchFamily="34" charset="77"/>
                <a:cs typeface="Arial"/>
              </a:rPr>
              <a:t>The Effect of the Mid-Day Meal Programme on the Longitudinal Physical Growth from Childhood to Adolescence in India</a:t>
            </a:r>
            <a:endParaRPr sz="2800">
              <a:solidFill>
                <a:schemeClr val="accent3">
                  <a:lumMod val="50000"/>
                </a:schemeClr>
              </a:solidFill>
              <a:latin typeface="PT Sans" panose="020B0503020203020204" pitchFamily="34" charset="77"/>
              <a:cs typeface="Arial"/>
            </a:endParaRPr>
          </a:p>
        </p:txBody>
      </p:sp>
      <p:sp>
        <p:nvSpPr>
          <p:cNvPr id="33" name="TextBox 32">
            <a:extLst>
              <a:ext uri="{FF2B5EF4-FFF2-40B4-BE49-F238E27FC236}">
                <a16:creationId xmlns:a16="http://schemas.microsoft.com/office/drawing/2014/main" id="{436619BE-80D6-86D2-9D5A-4B042C36A9E4}"/>
              </a:ext>
            </a:extLst>
          </p:cNvPr>
          <p:cNvSpPr txBox="1"/>
          <p:nvPr/>
        </p:nvSpPr>
        <p:spPr>
          <a:xfrm>
            <a:off x="8721169" y="3838177"/>
            <a:ext cx="3181024" cy="2031325"/>
          </a:xfrm>
          <a:prstGeom prst="rect">
            <a:avLst/>
          </a:prstGeom>
          <a:noFill/>
        </p:spPr>
        <p:txBody>
          <a:bodyPr wrap="square" rtlCol="0">
            <a:spAutoFit/>
          </a:bodyPr>
          <a:lstStyle/>
          <a:p>
            <a:pPr algn="l"/>
            <a:r>
              <a:rPr lang="en-US" sz="1400">
                <a:solidFill>
                  <a:schemeClr val="accent3">
                    <a:lumMod val="50000"/>
                  </a:schemeClr>
                </a:solidFill>
                <a:effectLst/>
                <a:uFill>
                  <a:solidFill>
                    <a:srgbClr val="000000"/>
                  </a:solidFill>
                </a:uFill>
                <a:latin typeface="PT Sans" panose="020B0503020203020204" pitchFamily="34" charset="77"/>
                <a:ea typeface="Arial Unicode MS" panose="020B0604020202020204" pitchFamily="34" charset="-128"/>
                <a:cs typeface="Arial Unicode MS" panose="020B0604020202020204" pitchFamily="34" charset="-128"/>
              </a:rPr>
              <a:t>Gharge S, Vlachopoulos D, Skinner AM,</a:t>
            </a:r>
          </a:p>
          <a:p>
            <a:pPr algn="l"/>
            <a:r>
              <a:rPr lang="en-US" sz="1400">
                <a:solidFill>
                  <a:schemeClr val="accent3">
                    <a:lumMod val="50000"/>
                  </a:schemeClr>
                </a:solidFill>
                <a:effectLst/>
                <a:uFill>
                  <a:solidFill>
                    <a:srgbClr val="000000"/>
                  </a:solidFill>
                </a:uFill>
                <a:latin typeface="PT Sans" panose="020B0503020203020204" pitchFamily="34" charset="77"/>
                <a:ea typeface="Arial Unicode MS" panose="020B0604020202020204" pitchFamily="34" charset="-128"/>
                <a:cs typeface="Arial Unicode MS" panose="020B0604020202020204" pitchFamily="34" charset="-128"/>
              </a:rPr>
              <a:t>Williams CA, Iniesta RR, Unisa S. 2024. The effect of the Mid-Day Meal programme on the longitudinal physical growth from childhood to adolescence in India. </a:t>
            </a:r>
            <a:r>
              <a:rPr lang="en-US" sz="1400" i="1">
                <a:solidFill>
                  <a:schemeClr val="accent3">
                    <a:lumMod val="50000"/>
                  </a:schemeClr>
                </a:solidFill>
                <a:effectLst/>
                <a:uFill>
                  <a:solidFill>
                    <a:srgbClr val="000000"/>
                  </a:solidFill>
                </a:uFill>
                <a:latin typeface="PT Sans" panose="020B0503020203020204" pitchFamily="34" charset="77"/>
                <a:ea typeface="Arial Unicode MS" panose="020B0604020202020204" pitchFamily="34" charset="-128"/>
                <a:cs typeface="Arial Unicode MS" panose="020B0604020202020204" pitchFamily="34" charset="-128"/>
              </a:rPr>
              <a:t>PLOS Global Public Health</a:t>
            </a:r>
            <a:r>
              <a:rPr lang="en-US" sz="1400">
                <a:solidFill>
                  <a:schemeClr val="accent3">
                    <a:lumMod val="50000"/>
                  </a:schemeClr>
                </a:solidFill>
                <a:effectLst/>
                <a:uFill>
                  <a:solidFill>
                    <a:srgbClr val="000000"/>
                  </a:solidFill>
                </a:uFill>
                <a:latin typeface="PT Sans" panose="020B0503020203020204" pitchFamily="34" charset="77"/>
                <a:ea typeface="Arial Unicode MS" panose="020B0604020202020204" pitchFamily="34" charset="-128"/>
                <a:cs typeface="Arial Unicode MS" panose="020B0604020202020204" pitchFamily="34" charset="-128"/>
              </a:rPr>
              <a:t>, 4(1): e0002742. </a:t>
            </a:r>
            <a:r>
              <a:rPr lang="en-US" sz="1400">
                <a:solidFill>
                  <a:srgbClr val="000000"/>
                </a:solidFill>
                <a:effectLst/>
                <a:uFill>
                  <a:solidFill>
                    <a:srgbClr val="000000"/>
                  </a:solidFill>
                </a:uFill>
                <a:latin typeface="PT Sans" panose="020B0503020203020204" pitchFamily="34" charset="77"/>
                <a:ea typeface="Arial Unicode MS" panose="020B0604020202020204" pitchFamily="34" charset="-128"/>
                <a:cs typeface="Arial Unicode MS" panose="020B0604020202020204" pitchFamily="34" charset="-128"/>
                <a:hlinkClick r:id="rId5"/>
              </a:rPr>
              <a:t>https://doi.org/10.1371/journal.pgph.0002742</a:t>
            </a:r>
            <a:r>
              <a:rPr lang="en-US" sz="1400">
                <a:solidFill>
                  <a:srgbClr val="000000"/>
                </a:solidFill>
                <a:effectLst/>
                <a:uFill>
                  <a:solidFill>
                    <a:srgbClr val="000000"/>
                  </a:solidFill>
                </a:uFill>
                <a:latin typeface="PT Sans" panose="020B0503020203020204" pitchFamily="34" charset="77"/>
                <a:ea typeface="Arial Unicode MS" panose="020B0604020202020204" pitchFamily="34" charset="-128"/>
                <a:cs typeface="Arial Unicode MS" panose="020B0604020202020204" pitchFamily="34" charset="-128"/>
              </a:rPr>
              <a:t> </a:t>
            </a:r>
            <a:endParaRPr lang="en-US" sz="1400">
              <a:solidFill>
                <a:srgbClr val="000000"/>
              </a:solidFill>
              <a:effectLst/>
              <a:uFill>
                <a:solidFill>
                  <a:srgbClr val="000000"/>
                </a:solidFill>
              </a:uFill>
              <a:latin typeface="PT Sans" panose="020B0503020203020204" pitchFamily="34" charset="77"/>
              <a:ea typeface="Times New Roman" panose="02020603050405020304" pitchFamily="18" charset="0"/>
            </a:endParaRPr>
          </a:p>
        </p:txBody>
      </p:sp>
      <p:sp>
        <p:nvSpPr>
          <p:cNvPr id="34" name="TextBox 33">
            <a:extLst>
              <a:ext uri="{FF2B5EF4-FFF2-40B4-BE49-F238E27FC236}">
                <a16:creationId xmlns:a16="http://schemas.microsoft.com/office/drawing/2014/main" id="{3EC4F516-43FC-C7BC-DD6E-902153A47914}"/>
              </a:ext>
            </a:extLst>
          </p:cNvPr>
          <p:cNvSpPr txBox="1"/>
          <p:nvPr/>
        </p:nvSpPr>
        <p:spPr>
          <a:xfrm>
            <a:off x="6933534" y="2146502"/>
            <a:ext cx="4983173" cy="1477328"/>
          </a:xfrm>
          <a:prstGeom prst="rect">
            <a:avLst/>
          </a:prstGeom>
          <a:noFill/>
        </p:spPr>
        <p:txBody>
          <a:bodyPr wrap="square" rtlCol="0">
            <a:spAutoFit/>
          </a:bodyPr>
          <a:lstStyle/>
          <a:p>
            <a:pPr algn="l"/>
            <a:r>
              <a:rPr lang="en-US" i="1">
                <a:solidFill>
                  <a:schemeClr val="accent3">
                    <a:lumMod val="50000"/>
                  </a:schemeClr>
                </a:solidFill>
                <a:effectLst/>
                <a:latin typeface="PT Sans" panose="020B0503020203020204" pitchFamily="34" charset="77"/>
              </a:rPr>
              <a:t>MDM’s longitudinal effects on children’s physical growth as pupils transition from MDM beneficiaries to non-beneficiaries (and vice versa) had not previously been investigated—especially at the national level. This paper fills this knowledge gap.</a:t>
            </a:r>
          </a:p>
        </p:txBody>
      </p:sp>
      <p:pic>
        <p:nvPicPr>
          <p:cNvPr id="38" name="Picture 37" descr="A qr code on a white background&#10;&#10;Description automatically generated">
            <a:extLst>
              <a:ext uri="{FF2B5EF4-FFF2-40B4-BE49-F238E27FC236}">
                <a16:creationId xmlns:a16="http://schemas.microsoft.com/office/drawing/2014/main" id="{F26D49B6-6719-5DD7-4679-40005455851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10400" y="4115175"/>
            <a:ext cx="1477328" cy="1477328"/>
          </a:xfrm>
          <a:prstGeom prst="rect">
            <a:avLst/>
          </a:prstGeom>
        </p:spPr>
      </p:pic>
    </p:spTree>
    <p:extLst>
      <p:ext uri="{BB962C8B-B14F-4D97-AF65-F5344CB8AC3E}">
        <p14:creationId xmlns:p14="http://schemas.microsoft.com/office/powerpoint/2010/main" val="2135996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object 27"/>
          <p:cNvPicPr/>
          <p:nvPr/>
        </p:nvPicPr>
        <p:blipFill>
          <a:blip r:embed="rId3" cstate="print"/>
          <a:stretch>
            <a:fillRect/>
          </a:stretch>
        </p:blipFill>
        <p:spPr>
          <a:xfrm>
            <a:off x="678130" y="6164371"/>
            <a:ext cx="1451495" cy="508863"/>
          </a:xfrm>
          <a:prstGeom prst="rect">
            <a:avLst/>
          </a:prstGeom>
        </p:spPr>
      </p:pic>
      <p:pic>
        <p:nvPicPr>
          <p:cNvPr id="28" name="object 28"/>
          <p:cNvPicPr/>
          <p:nvPr/>
        </p:nvPicPr>
        <p:blipFill>
          <a:blip r:embed="rId4" cstate="print"/>
          <a:stretch>
            <a:fillRect/>
          </a:stretch>
        </p:blipFill>
        <p:spPr>
          <a:xfrm>
            <a:off x="2780111" y="6016366"/>
            <a:ext cx="1979603" cy="804872"/>
          </a:xfrm>
          <a:prstGeom prst="rect">
            <a:avLst/>
          </a:prstGeom>
        </p:spPr>
      </p:pic>
      <p:sp>
        <p:nvSpPr>
          <p:cNvPr id="30" name="TextBox 29">
            <a:extLst>
              <a:ext uri="{FF2B5EF4-FFF2-40B4-BE49-F238E27FC236}">
                <a16:creationId xmlns:a16="http://schemas.microsoft.com/office/drawing/2014/main" id="{53D93164-3EA2-941D-BFD7-CF20F3387D8D}"/>
              </a:ext>
            </a:extLst>
          </p:cNvPr>
          <p:cNvSpPr txBox="1"/>
          <p:nvPr/>
        </p:nvSpPr>
        <p:spPr>
          <a:xfrm>
            <a:off x="0" y="34933"/>
            <a:ext cx="4876799" cy="369332"/>
          </a:xfrm>
          <a:prstGeom prst="rect">
            <a:avLst/>
          </a:prstGeom>
          <a:noFill/>
        </p:spPr>
        <p:txBody>
          <a:bodyPr wrap="square" rtlCol="0">
            <a:spAutoFit/>
          </a:bodyPr>
          <a:lstStyle/>
          <a:p>
            <a:r>
              <a:rPr lang="en-US" i="1" dirty="0">
                <a:solidFill>
                  <a:srgbClr val="016FC0"/>
                </a:solidFill>
                <a:latin typeface="PT Sans" panose="020B0503020203020204" pitchFamily="34" charset="77"/>
              </a:rPr>
              <a:t>Template option 1 for your use if desired:</a:t>
            </a:r>
          </a:p>
        </p:txBody>
      </p:sp>
      <p:sp>
        <p:nvSpPr>
          <p:cNvPr id="31" name="Rectangle 30">
            <a:extLst>
              <a:ext uri="{FF2B5EF4-FFF2-40B4-BE49-F238E27FC236}">
                <a16:creationId xmlns:a16="http://schemas.microsoft.com/office/drawing/2014/main" id="{2D25CC72-8C19-19A7-7FFA-85B96E8368BD}"/>
              </a:ext>
            </a:extLst>
          </p:cNvPr>
          <p:cNvSpPr/>
          <p:nvPr/>
        </p:nvSpPr>
        <p:spPr>
          <a:xfrm>
            <a:off x="5410200" y="0"/>
            <a:ext cx="6781800" cy="6871944"/>
          </a:xfrm>
          <a:prstGeom prst="rect">
            <a:avLst/>
          </a:prstGeom>
          <a:solidFill>
            <a:schemeClr val="accent3">
              <a:lumMod val="75000"/>
            </a:schemeClr>
          </a:solidFill>
          <a:ln w="76200">
            <a:solidFill>
              <a:schemeClr val="accent3">
                <a:lumMod val="75000"/>
              </a:schemeClr>
            </a:solidFill>
          </a:ln>
        </p:spPr>
        <p:style>
          <a:lnRef idx="2">
            <a:schemeClr val="accent1"/>
          </a:lnRef>
          <a:fillRef idx="1">
            <a:schemeClr val="lt1"/>
          </a:fillRef>
          <a:effectRef idx="0">
            <a:schemeClr val="accent1"/>
          </a:effectRef>
          <a:fontRef idx="minor">
            <a:schemeClr val="dk1"/>
          </a:fontRef>
        </p:style>
        <p:txBody>
          <a:bodyPr lIns="182880" rIns="182880" rtlCol="0" anchor="ctr"/>
          <a:lstStyle/>
          <a:p>
            <a:pPr algn="ctr">
              <a:lnSpc>
                <a:spcPct val="150000"/>
              </a:lnSpc>
            </a:pPr>
            <a:r>
              <a:rPr lang="en-US" sz="3600" b="1" dirty="0">
                <a:ln>
                  <a:solidFill>
                    <a:schemeClr val="accent3">
                      <a:lumMod val="75000"/>
                    </a:schemeClr>
                  </a:solidFill>
                </a:ln>
                <a:solidFill>
                  <a:schemeClr val="bg1"/>
                </a:solidFill>
                <a:latin typeface="PT Sans" panose="020B0503020203020204" pitchFamily="34" charset="77"/>
              </a:rPr>
              <a:t>The headline (the main point from your study) goes here (size 36 font),  </a:t>
            </a:r>
          </a:p>
          <a:p>
            <a:pPr algn="ctr">
              <a:lnSpc>
                <a:spcPct val="150000"/>
              </a:lnSpc>
            </a:pPr>
            <a:r>
              <a:rPr lang="en-US" sz="3800" b="1" dirty="0">
                <a:ln>
                  <a:solidFill>
                    <a:schemeClr val="accent3">
                      <a:lumMod val="75000"/>
                    </a:schemeClr>
                  </a:solidFill>
                </a:ln>
                <a:solidFill>
                  <a:schemeClr val="bg1"/>
                </a:solidFill>
                <a:latin typeface="PT Sans" panose="020B0503020203020204" pitchFamily="34" charset="77"/>
              </a:rPr>
              <a:t>in 25 words or less—</a:t>
            </a:r>
          </a:p>
          <a:p>
            <a:pPr algn="ctr">
              <a:lnSpc>
                <a:spcPct val="150000"/>
              </a:lnSpc>
            </a:pPr>
            <a:r>
              <a:rPr lang="en-US" sz="4800" b="1" dirty="0">
                <a:ln>
                  <a:solidFill>
                    <a:schemeClr val="accent3">
                      <a:lumMod val="75000"/>
                    </a:schemeClr>
                  </a:solidFill>
                </a:ln>
                <a:solidFill>
                  <a:schemeClr val="bg1"/>
                </a:solidFill>
                <a:latin typeface="PT Sans" panose="020B0503020203020204" pitchFamily="34" charset="77"/>
              </a:rPr>
              <a:t> key part in 48 font</a:t>
            </a:r>
          </a:p>
        </p:txBody>
      </p:sp>
      <p:sp>
        <p:nvSpPr>
          <p:cNvPr id="2" name="object 2"/>
          <p:cNvSpPr txBox="1"/>
          <p:nvPr/>
        </p:nvSpPr>
        <p:spPr>
          <a:xfrm>
            <a:off x="304801" y="439197"/>
            <a:ext cx="5347165" cy="444994"/>
          </a:xfrm>
          <a:prstGeom prst="rect">
            <a:avLst/>
          </a:prstGeom>
        </p:spPr>
        <p:txBody>
          <a:bodyPr vert="horz" wrap="square" lIns="0" tIns="13970" rIns="0" bIns="0" rtlCol="0">
            <a:spAutoFit/>
          </a:bodyPr>
          <a:lstStyle/>
          <a:p>
            <a:pPr marL="12700" algn="l">
              <a:lnSpc>
                <a:spcPct val="100000"/>
              </a:lnSpc>
              <a:spcBef>
                <a:spcPts val="110"/>
              </a:spcBef>
            </a:pPr>
            <a:r>
              <a:rPr lang="en-US" sz="2800" b="1" spc="-85" dirty="0">
                <a:solidFill>
                  <a:schemeClr val="tx2">
                    <a:lumMod val="75000"/>
                  </a:schemeClr>
                </a:solidFill>
                <a:latin typeface="PT Sans" panose="020B0503020203020204" pitchFamily="34" charset="77"/>
                <a:cs typeface="Arial"/>
              </a:rPr>
              <a:t>Name of study</a:t>
            </a:r>
            <a:endParaRPr sz="2800" dirty="0">
              <a:solidFill>
                <a:schemeClr val="tx2">
                  <a:lumMod val="75000"/>
                </a:schemeClr>
              </a:solidFill>
              <a:latin typeface="PT Sans" panose="020B0503020203020204" pitchFamily="34" charset="77"/>
              <a:cs typeface="Arial"/>
            </a:endParaRPr>
          </a:p>
        </p:txBody>
      </p:sp>
      <p:sp>
        <p:nvSpPr>
          <p:cNvPr id="34" name="TextBox 33">
            <a:extLst>
              <a:ext uri="{FF2B5EF4-FFF2-40B4-BE49-F238E27FC236}">
                <a16:creationId xmlns:a16="http://schemas.microsoft.com/office/drawing/2014/main" id="{3EC4F516-43FC-C7BC-DD6E-902153A47914}"/>
              </a:ext>
            </a:extLst>
          </p:cNvPr>
          <p:cNvSpPr txBox="1"/>
          <p:nvPr/>
        </p:nvSpPr>
        <p:spPr>
          <a:xfrm>
            <a:off x="245857" y="2367781"/>
            <a:ext cx="4876799" cy="646331"/>
          </a:xfrm>
          <a:prstGeom prst="rect">
            <a:avLst/>
          </a:prstGeom>
          <a:noFill/>
        </p:spPr>
        <p:txBody>
          <a:bodyPr wrap="square" rtlCol="0">
            <a:spAutoFit/>
          </a:bodyPr>
          <a:lstStyle/>
          <a:p>
            <a:pPr algn="l"/>
            <a:r>
              <a:rPr lang="en-US" i="1" dirty="0">
                <a:solidFill>
                  <a:schemeClr val="tx2">
                    <a:lumMod val="75000"/>
                  </a:schemeClr>
                </a:solidFill>
                <a:latin typeface="PT Sans" panose="020B0503020203020204" pitchFamily="34" charset="77"/>
              </a:rPr>
              <a:t>Introduction of the study goes here, in 50 words </a:t>
            </a:r>
          </a:p>
          <a:p>
            <a:pPr algn="l"/>
            <a:r>
              <a:rPr lang="en-US" i="1" dirty="0">
                <a:solidFill>
                  <a:schemeClr val="tx2">
                    <a:lumMod val="75000"/>
                  </a:schemeClr>
                </a:solidFill>
                <a:latin typeface="PT Sans" panose="020B0503020203020204" pitchFamily="34" charset="77"/>
              </a:rPr>
              <a:t>or less</a:t>
            </a:r>
            <a:endParaRPr lang="en-US" i="1" dirty="0">
              <a:solidFill>
                <a:schemeClr val="tx2">
                  <a:lumMod val="75000"/>
                </a:schemeClr>
              </a:solidFill>
              <a:effectLst/>
              <a:latin typeface="PT Sans" panose="020B0503020203020204" pitchFamily="34" charset="77"/>
            </a:endParaRPr>
          </a:p>
        </p:txBody>
      </p:sp>
      <p:sp>
        <p:nvSpPr>
          <p:cNvPr id="3" name="TextBox 2">
            <a:extLst>
              <a:ext uri="{FF2B5EF4-FFF2-40B4-BE49-F238E27FC236}">
                <a16:creationId xmlns:a16="http://schemas.microsoft.com/office/drawing/2014/main" id="{E26014B8-3565-F4BB-CE7D-18D1B450A6B2}"/>
              </a:ext>
            </a:extLst>
          </p:cNvPr>
          <p:cNvSpPr txBox="1"/>
          <p:nvPr/>
        </p:nvSpPr>
        <p:spPr>
          <a:xfrm>
            <a:off x="2133297" y="4223457"/>
            <a:ext cx="2743502" cy="923330"/>
          </a:xfrm>
          <a:prstGeom prst="rect">
            <a:avLst/>
          </a:prstGeom>
          <a:noFill/>
        </p:spPr>
        <p:txBody>
          <a:bodyPr wrap="square" rtlCol="0">
            <a:spAutoFit/>
          </a:bodyPr>
          <a:lstStyle/>
          <a:p>
            <a:r>
              <a:rPr lang="en-US" dirty="0"/>
              <a:t>Citation, complete with author names, study title, publication, date, and </a:t>
            </a:r>
            <a:r>
              <a:rPr lang="en-US" dirty="0" err="1"/>
              <a:t>url</a:t>
            </a:r>
            <a:r>
              <a:rPr lang="en-US" dirty="0"/>
              <a:t> </a:t>
            </a:r>
          </a:p>
        </p:txBody>
      </p:sp>
      <p:sp>
        <p:nvSpPr>
          <p:cNvPr id="6" name="TextBox 5">
            <a:extLst>
              <a:ext uri="{FF2B5EF4-FFF2-40B4-BE49-F238E27FC236}">
                <a16:creationId xmlns:a16="http://schemas.microsoft.com/office/drawing/2014/main" id="{CB8AF733-B1DD-43FC-408B-FA47D374C20F}"/>
              </a:ext>
            </a:extLst>
          </p:cNvPr>
          <p:cNvSpPr txBox="1"/>
          <p:nvPr/>
        </p:nvSpPr>
        <p:spPr>
          <a:xfrm>
            <a:off x="315630" y="4311449"/>
            <a:ext cx="1828800" cy="646331"/>
          </a:xfrm>
          <a:prstGeom prst="rect">
            <a:avLst/>
          </a:prstGeom>
          <a:noFill/>
        </p:spPr>
        <p:txBody>
          <a:bodyPr wrap="square" rtlCol="0">
            <a:spAutoFit/>
          </a:bodyPr>
          <a:lstStyle/>
          <a:p>
            <a:r>
              <a:rPr lang="en-US" dirty="0"/>
              <a:t>QR code, if desired</a:t>
            </a:r>
          </a:p>
        </p:txBody>
      </p:sp>
    </p:spTree>
    <p:extLst>
      <p:ext uri="{BB962C8B-B14F-4D97-AF65-F5344CB8AC3E}">
        <p14:creationId xmlns:p14="http://schemas.microsoft.com/office/powerpoint/2010/main" val="217856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C76BA"/>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369</TotalTime>
  <Words>1297</Words>
  <Application>Microsoft Office PowerPoint</Application>
  <PresentationFormat>Widescreen</PresentationFormat>
  <Paragraphs>95</Paragraphs>
  <Slides>11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Arial</vt:lpstr>
      <vt:lpstr>PT Sans</vt:lpstr>
      <vt:lpstr>PT Serif</vt:lpstr>
      <vt:lpstr>Times New Roman</vt:lpstr>
      <vt:lpstr>Wingdings</vt:lpstr>
      <vt:lpstr>Office Theme</vt:lpstr>
      <vt:lpstr>2024 Global Child Nutrition Forum Call for RESEARCH HEADLINE POSTERS</vt:lpstr>
      <vt:lpstr> CONCEPT: RESEARCH HEADLINE POSTERS*</vt:lpstr>
      <vt:lpstr> 2024 CALL FOR RESEARCH HEADLINE POSTERS</vt:lpstr>
      <vt:lpstr> KEYS TO HEADLINE POSTER ACCEPTANCE</vt:lpstr>
      <vt:lpstr> OTHER CONSIDERATIONS</vt:lpstr>
      <vt:lpstr> POSTER DISPLAY OPTIONS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ACER</dc:creator>
  <cp:lastModifiedBy>Arlene Mitchell</cp:lastModifiedBy>
  <cp:revision>11</cp:revision>
  <dcterms:created xsi:type="dcterms:W3CDTF">2024-08-26T18:36:00Z</dcterms:created>
  <dcterms:modified xsi:type="dcterms:W3CDTF">2024-09-24T17:00:07Z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2024-08-22T00:00:00Z</vt:filetime>
  </property>
  <property fmtid="{D5CDD505-2E9C-101B-9397-08002B2CF9AE}" pid="3" name="Creator">
    <vt:lpwstr>PDFium</vt:lpwstr>
  </property>
  <property fmtid="{D5CDD505-2E9C-101B-9397-08002B2CF9AE}" pid="4" name="Producer">
    <vt:lpwstr>PDFium</vt:lpwstr>
  </property>
  <property fmtid="{D5CDD505-2E9C-101B-9397-08002B2CF9AE}" pid="5" name="LastSaved">
    <vt:filetime>2024-08-22T00:00:00Z</vt:filetime>
  </property>
</Properties>
</file>